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7"/>
  </p:notesMasterIdLst>
  <p:sldIdLst>
    <p:sldId id="256" r:id="rId2"/>
    <p:sldId id="354"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3" r:id="rId24"/>
    <p:sldId id="281" r:id="rId25"/>
    <p:sldId id="284" r:id="rId26"/>
    <p:sldId id="355" r:id="rId27"/>
    <p:sldId id="356" r:id="rId28"/>
    <p:sldId id="357" r:id="rId29"/>
    <p:sldId id="358" r:id="rId30"/>
    <p:sldId id="359" r:id="rId31"/>
    <p:sldId id="360"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61" r:id="rId57"/>
    <p:sldId id="321" r:id="rId58"/>
    <p:sldId id="322" r:id="rId59"/>
    <p:sldId id="362" r:id="rId60"/>
    <p:sldId id="363" r:id="rId61"/>
    <p:sldId id="365" r:id="rId62"/>
    <p:sldId id="366" r:id="rId63"/>
    <p:sldId id="367" r:id="rId64"/>
    <p:sldId id="368" r:id="rId65"/>
    <p:sldId id="369" r:id="rId66"/>
    <p:sldId id="371" r:id="rId67"/>
    <p:sldId id="372" r:id="rId68"/>
    <p:sldId id="831" r:id="rId69"/>
    <p:sldId id="833" r:id="rId70"/>
    <p:sldId id="834" r:id="rId71"/>
    <p:sldId id="835" r:id="rId72"/>
    <p:sldId id="328" r:id="rId73"/>
    <p:sldId id="837" r:id="rId74"/>
    <p:sldId id="329" r:id="rId75"/>
    <p:sldId id="330" r:id="rId76"/>
    <p:sldId id="331" r:id="rId77"/>
    <p:sldId id="332" r:id="rId78"/>
    <p:sldId id="333" r:id="rId79"/>
    <p:sldId id="334" r:id="rId80"/>
    <p:sldId id="335" r:id="rId81"/>
    <p:sldId id="336" r:id="rId82"/>
    <p:sldId id="337" r:id="rId83"/>
    <p:sldId id="340" r:id="rId84"/>
    <p:sldId id="341" r:id="rId85"/>
    <p:sldId id="342" r:id="rId86"/>
    <p:sldId id="343" r:id="rId87"/>
    <p:sldId id="344" r:id="rId88"/>
    <p:sldId id="345" r:id="rId89"/>
    <p:sldId id="346" r:id="rId90"/>
    <p:sldId id="347" r:id="rId91"/>
    <p:sldId id="838" r:id="rId92"/>
    <p:sldId id="348" r:id="rId93"/>
    <p:sldId id="839" r:id="rId94"/>
    <p:sldId id="351" r:id="rId95"/>
    <p:sldId id="352" r:id="rId9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872" autoAdjust="0"/>
  </p:normalViewPr>
  <p:slideViewPr>
    <p:cSldViewPr snapToGrid="0">
      <p:cViewPr varScale="1">
        <p:scale>
          <a:sx n="110" d="100"/>
          <a:sy n="110" d="100"/>
        </p:scale>
        <p:origin x="85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08d7557f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08d7557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But how do we test this? Using the Intermodal Preferential Looking Paradigm.</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d5b3d84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d5b3d84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ever mispronunciation sensitivity study with infants was by Swingley &amp; Aslin in 2000. Describe what they did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d5b3d843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d5b3d843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d5b3d843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d5b3d843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d79d0d5f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d79d0d5f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d79d0d5fa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d79d0d5fa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d79d0d5fa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d79d0d5fa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d79d0d5fa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d79d0d5fa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e4edbb4f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e4edbb4f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Christina and I were interested in the </a:t>
            </a:r>
            <a:r>
              <a:rPr lang="en">
                <a:solidFill>
                  <a:schemeClr val="dk1"/>
                </a:solidFill>
              </a:rPr>
              <a:t>developmental trajectory of mispronunciation sensitivity. </a:t>
            </a:r>
            <a:endParaRPr>
              <a:solidFill>
                <a:schemeClr val="dk1"/>
              </a:solidFill>
            </a:endParaRPr>
          </a:p>
          <a:p>
            <a:pPr marL="0" lvl="0" indent="0" algn="l" rtl="0">
              <a:spcBef>
                <a:spcPts val="0"/>
              </a:spcBef>
              <a:spcAft>
                <a:spcPts val="0"/>
              </a:spcAft>
              <a:buNone/>
            </a:pPr>
            <a:r>
              <a:rPr lang="en">
                <a:solidFill>
                  <a:schemeClr val="dk1"/>
                </a:solidFill>
              </a:rPr>
              <a:t>When we turned to the literature, we actually found support for all different kinds of developmental trajectories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d79d0d5fa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d79d0d5fa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33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d79d0d5fa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d79d0d5fa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d79d0d5f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d79d0d5fa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d79d0d5fa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d79d0d5fa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d79d0d5fa_1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d79d0d5fa_1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d79d0d5fa_1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d79d0d5fa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0a06dae7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0a06dae7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there are experimental results supporting several different developmental trajectories</a:t>
            </a:r>
          </a:p>
          <a:p>
            <a:pPr marL="0" lvl="0" indent="0" algn="l" rtl="0">
              <a:spcBef>
                <a:spcPts val="0"/>
              </a:spcBef>
              <a:spcAft>
                <a:spcPts val="0"/>
              </a:spcAft>
              <a:buNone/>
            </a:pPr>
            <a:r>
              <a:rPr lang="en-US" dirty="0"/>
              <a:t>This is the kind of situation that is ripe for a meta-analysis, to aggregate the existing evidence together to try to uncover the true effect</a:t>
            </a:r>
            <a:endParaRPr lang="en" dirty="0"/>
          </a:p>
          <a:p>
            <a:pPr marL="0" lvl="0" indent="0" algn="l" rtl="0">
              <a:spcBef>
                <a:spcPts val="0"/>
              </a:spcBef>
              <a:spcAft>
                <a:spcPts val="0"/>
              </a:spcAft>
              <a:buNone/>
            </a:pPr>
            <a:r>
              <a:rPr lang="en-US" dirty="0"/>
              <a:t>For example, maybe the variation in the results is because </a:t>
            </a:r>
            <a:r>
              <a:rPr lang="en" dirty="0"/>
              <a:t>the studies are underpowered. Its likely that in our field, </a:t>
            </a:r>
            <a:r>
              <a:rPr lang="en-US" dirty="0"/>
              <a:t>infancy research</a:t>
            </a:r>
            <a:r>
              <a:rPr lang="en" dirty="0"/>
              <a:t>, we don’t test enough babies to actually detect the effects we’re looking for (click ahead for power slides)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08d7557f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08d7557f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The power of a </a:t>
            </a:r>
            <a:r>
              <a:rPr lang="en-US" i="1" dirty="0">
                <a:solidFill>
                  <a:schemeClr val="dk1"/>
                </a:solidFill>
              </a:rPr>
              <a:t>study</a:t>
            </a:r>
            <a:r>
              <a:rPr lang="en-US" dirty="0">
                <a:solidFill>
                  <a:schemeClr val="dk1"/>
                </a:solidFill>
              </a:rPr>
              <a:t> is the likelihood that it will distinguish an effect of a certain size from pure luck. If a study is underpowered, our chances of making the wrong conclusions from the data increase.</a:t>
            </a:r>
            <a:endParaRPr lang="en-US" dirty="0"/>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Power has a direct relationship with sample size. The larger our sample size, the more likely we are to be able to detect the effect that we’re looking for.</a:t>
            </a:r>
            <a:endParaRPr lang="en-US" dirty="0"/>
          </a:p>
        </p:txBody>
      </p:sp>
    </p:spTree>
    <p:extLst>
      <p:ext uri="{BB962C8B-B14F-4D97-AF65-F5344CB8AC3E}">
        <p14:creationId xmlns:p14="http://schemas.microsoft.com/office/powerpoint/2010/main" val="1064504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08d7557f6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08d7557f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Testing babies in a laboratory is time consuming and expensive. As a result, many developmental studies are underpowered. </a:t>
            </a:r>
          </a:p>
        </p:txBody>
      </p:sp>
    </p:spTree>
    <p:extLst>
      <p:ext uri="{BB962C8B-B14F-4D97-AF65-F5344CB8AC3E}">
        <p14:creationId xmlns:p14="http://schemas.microsoft.com/office/powerpoint/2010/main" val="362185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DE" dirty="0" err="1"/>
              <a:t>Another</a:t>
            </a:r>
            <a:r>
              <a:rPr lang="de-DE" dirty="0"/>
              <a:t> possible </a:t>
            </a:r>
            <a:r>
              <a:rPr lang="de-DE" dirty="0" err="1"/>
              <a:t>explanation</a:t>
            </a:r>
            <a:r>
              <a:rPr lang="de-DE" dirty="0"/>
              <a:t> </a:t>
            </a:r>
            <a:r>
              <a:rPr lang="de-DE" dirty="0" err="1"/>
              <a:t>is</a:t>
            </a:r>
            <a:r>
              <a:rPr lang="de-DE" dirty="0"/>
              <a:t> </a:t>
            </a:r>
            <a:r>
              <a:rPr lang="de-DE" dirty="0" err="1"/>
              <a:t>that</a:t>
            </a:r>
            <a:r>
              <a:rPr lang="de-DE" dirty="0"/>
              <a:t> </a:t>
            </a:r>
            <a:r>
              <a:rPr lang="de-DE" dirty="0" err="1"/>
              <a:t>mispronunciation</a:t>
            </a:r>
            <a:r>
              <a:rPr lang="de-DE" dirty="0"/>
              <a:t> </a:t>
            </a:r>
            <a:r>
              <a:rPr lang="de-DE" dirty="0" err="1"/>
              <a:t>studies</a:t>
            </a:r>
            <a:r>
              <a:rPr lang="de-DE" dirty="0"/>
              <a:t> </a:t>
            </a:r>
            <a:r>
              <a:rPr lang="de-DE" dirty="0" err="1"/>
              <a:t>are</a:t>
            </a:r>
            <a:r>
              <a:rPr lang="de-DE" dirty="0"/>
              <a:t> not </a:t>
            </a:r>
            <a:r>
              <a:rPr lang="de-DE" dirty="0" err="1"/>
              <a:t>onl</a:t>
            </a:r>
            <a:r>
              <a:rPr lang="en-US" dirty="0"/>
              <a:t>y looking at phonological specificity, but also additional things, like the number of phonological features changed, to see whether like adults, infants show graded sensitivity to the degree of mismatch in mispronounced words</a:t>
            </a:r>
          </a:p>
        </p:txBody>
      </p:sp>
    </p:spTree>
    <p:extLst>
      <p:ext uri="{BB962C8B-B14F-4D97-AF65-F5344CB8AC3E}">
        <p14:creationId xmlns:p14="http://schemas.microsoft.com/office/powerpoint/2010/main" val="1111220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 whether the position of the mispronunciation in the word matters. Different theories of word recognition put different emphases on phoneme position. The COHORT model would place more importance on phonemes in earlier positions in a word, sensitivity to a mispronunciation on the onset of the word would be more disruptive than a coda mispronunciation</a:t>
            </a:r>
          </a:p>
        </p:txBody>
      </p:sp>
    </p:spTree>
    <p:extLst>
      <p:ext uri="{BB962C8B-B14F-4D97-AF65-F5344CB8AC3E}">
        <p14:creationId xmlns:p14="http://schemas.microsoft.com/office/powerpoint/2010/main" val="382421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d79d0d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d79d0d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Other studies compare sensitivity to consonant and vowel mispronunciations. If you’re familiar with Thierry’s groundbreaking work in this area, or the work I did while in this lab, then you’ll know which this is particularly interesting. The idea here is that consonants carry the weight of lexical processing and we see in adults that they are more sensitive to consonant changes or particularly use this information when recognizing words</a:t>
            </a:r>
          </a:p>
        </p:txBody>
      </p:sp>
    </p:spTree>
    <p:extLst>
      <p:ext uri="{BB962C8B-B14F-4D97-AF65-F5344CB8AC3E}">
        <p14:creationId xmlns:p14="http://schemas.microsoft.com/office/powerpoint/2010/main" val="554756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finally, </a:t>
            </a:r>
            <a:r>
              <a:rPr lang="de-DE" dirty="0"/>
              <a:t>a</a:t>
            </a:r>
            <a:r>
              <a:rPr lang="en-US" dirty="0" err="1"/>
              <a:t>nd</a:t>
            </a:r>
            <a:r>
              <a:rPr lang="en-US" dirty="0"/>
              <a:t> this is doing a bit of foreshadowing, there is quite a bit of variation in how mispronunciation sensitivity studies are analyzed. I’ll show you what I mean later</a:t>
            </a:r>
          </a:p>
        </p:txBody>
      </p:sp>
    </p:spTree>
    <p:extLst>
      <p:ext uri="{BB962C8B-B14F-4D97-AF65-F5344CB8AC3E}">
        <p14:creationId xmlns:p14="http://schemas.microsoft.com/office/powerpoint/2010/main" val="3004903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d567e7b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d567e7b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7d76f01b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7d76f01b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d567e7b7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d567e7b7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08d7557f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708d7557f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sizes are the standard mean difference between two conditions. They’re a way of representing just how big the difference between two conditions are, in a way that is standardized.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08d7557f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708d7557f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3d567e7b7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3d567e7b7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d79d0d5fa_1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d79d0d5fa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556885d5f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556885d5f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d79d0d5f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d79d0d5f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08d7557f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708d7557f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708d7557f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708d7557f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as a reminder...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cea6d01f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cea6d01f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we’re measuring using effect size Hedges’ g</a:t>
            </a:r>
            <a:endParaRPr/>
          </a:p>
          <a:p>
            <a:pPr marL="0" lvl="0" indent="0" algn="l" rtl="0">
              <a:spcBef>
                <a:spcPts val="0"/>
              </a:spcBef>
              <a:spcAft>
                <a:spcPts val="0"/>
              </a:spcAft>
              <a:buNone/>
            </a:pPr>
            <a:r>
              <a:rPr lang="en"/>
              <a:t>But still, if the effect size is above 0, we can conclude that children are associating the target image with that pronunciation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d79d0d5fa_1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d79d0d5fa_1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d79d0d5fa_1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d79d0d5fa_1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cea6d01f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cea6d01f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although infants looked at the target image in response to the mispronunciation, this was reduced compared to the correct pronunciation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708d7557f6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708d7557f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although infants looked at the target image in response to the mispronunciation, this was reduced compared to the correct pronunciation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56885d5f2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56885d5f2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Having established a robust effect of mispronunciation sensitivity, we next turned to examine whether sensitivity changes with development and added age as a moderator to our model.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56885d5f2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56885d5f2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graph, remember to say each dot is an individual experimental condition</a:t>
            </a:r>
            <a:endParaRPr/>
          </a:p>
          <a:p>
            <a:pPr marL="0" lvl="0" indent="0" algn="l" rtl="0">
              <a:spcBef>
                <a:spcPts val="0"/>
              </a:spcBef>
              <a:spcAft>
                <a:spcPts val="0"/>
              </a:spcAft>
              <a:buNone/>
            </a:pPr>
            <a:r>
              <a:rPr lang="en"/>
              <a:t>As you can see, the fit lines for correct pronunciations and mispronunciations are rather flat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56885d5f2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56885d5f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look at this a different way. On the left is the graph you just saw and on the right is the within-experiment difference between correct pronunciations and mispronunciations. Here, it is even easier to see how flat the effect 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d79d0d5fa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d79d0d5fa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Phonemic difference</a:t>
            </a:r>
            <a:endParaRPr/>
          </a:p>
          <a:p>
            <a:pPr marL="0" lvl="0" indent="0" algn="l" rtl="0">
              <a:spcBef>
                <a:spcPts val="0"/>
              </a:spcBef>
              <a:spcAft>
                <a:spcPts val="0"/>
              </a:spcAft>
              <a:buNone/>
            </a:pPr>
            <a:r>
              <a:rPr lang="en"/>
              <a:t>But, we can cope with this regional variation and know that I am still referring to the same thing, despite my regional pronunciation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56885d5f2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56885d5f2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results of the model confirmed that pooling over all studies, mispronunciation sensitivity stays the same over development. This is something that we may not be able to observe if we are testing a couple age groups, but using a meta-analytic approach, we can be more confident in this conclusion and add it to our theoretical understanding.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56885d5f2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556885d5f2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it appeared that mispronunciation sensitivity is similar across ages.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556885d5f2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556885d5f2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Christina and I were pretty puzzled by this, considering that most theoretical developmental accounts propose some change over time.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56885d5f2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56885d5f2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possibility that we considered was that the kind of task given to children changed, with older children given a more difficult task and younger children given an easier task. This could lead to a lack of developmental differences.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08d7557f6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708d7557f6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possibility that we considered was that the kind of task given to children changed, with older children given a more difficult task and younger children given an easier task. This could lead to a lack of developmental differences.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56885d5f2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556885d5f2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way to make the task easier or more difficult is to vary the size of the mispronunciation. </a:t>
            </a:r>
            <a:endParaRPr dirty="0"/>
          </a:p>
          <a:p>
            <a:pPr marL="0" lvl="0" indent="0" algn="l" rtl="0">
              <a:spcBef>
                <a:spcPts val="0"/>
              </a:spcBef>
              <a:spcAft>
                <a:spcPts val="0"/>
              </a:spcAft>
              <a:buNone/>
            </a:pPr>
            <a:r>
              <a:rPr lang="en" dirty="0"/>
              <a:t>In my previous example, I used Dog and Tog. </a:t>
            </a:r>
            <a:endParaRPr dirty="0"/>
          </a:p>
          <a:p>
            <a:pPr marL="0" lvl="0" indent="0" algn="l" rtl="0">
              <a:spcBef>
                <a:spcPts val="0"/>
              </a:spcBef>
              <a:spcAft>
                <a:spcPts val="0"/>
              </a:spcAft>
              <a:buNone/>
            </a:pPr>
            <a:r>
              <a:rPr lang="en" dirty="0"/>
              <a:t>This is a 1 feature change in manner. </a:t>
            </a:r>
            <a:endParaRPr dirty="0"/>
          </a:p>
          <a:p>
            <a:pPr marL="0" lvl="0" indent="0" algn="l" rtl="0">
              <a:spcBef>
                <a:spcPts val="0"/>
              </a:spcBef>
              <a:spcAft>
                <a:spcPts val="0"/>
              </a:spcAft>
              <a:buNone/>
            </a:pPr>
            <a:r>
              <a:rPr lang="en" dirty="0"/>
              <a:t>All you need to know is that is a relatively small change in sound, from d to 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We tested this prediction, which has been supported by previous studies.</a:t>
            </a:r>
            <a:endParaRPr lang="en-US"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56885d5f2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556885d5f2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786073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56885d5f2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56885d5f2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found that as mispronunciation size increases, mispronunciation sensitivity increases. Specifically, with each change in number of features, effect size is reduced by .31</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confirms previous findings, which is has both theoretical and practical implications. Infants are sensitive to how different the correct pronunciation and mispronunciation are from one another. This is an important piece of knowledge as well, if you are designing a study.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556885d5f2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556885d5f2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Furthermore, mispronunciations at different positions in the word could differentially interrupt lexical processing</a:t>
            </a:r>
          </a:p>
        </p:txBody>
      </p:sp>
    </p:spTree>
    <p:extLst>
      <p:ext uri="{BB962C8B-B14F-4D97-AF65-F5344CB8AC3E}">
        <p14:creationId xmlns:p14="http://schemas.microsoft.com/office/powerpoint/2010/main" val="317996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0fb242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0fb2429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comparison, of course, calling this drink “bilk” is not acceptable.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556885d5f2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556885d5f2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what was found by </a:t>
            </a:r>
            <a:r>
              <a:rPr lang="en-US" dirty="0" err="1"/>
              <a:t>Swingley</a:t>
            </a:r>
            <a:endParaRPr lang="en-US" dirty="0"/>
          </a:p>
        </p:txBody>
      </p:sp>
    </p:spTree>
    <p:extLst>
      <p:ext uri="{BB962C8B-B14F-4D97-AF65-F5344CB8AC3E}">
        <p14:creationId xmlns:p14="http://schemas.microsoft.com/office/powerpoint/2010/main" val="18704449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examined whether the position of the mispronunciation modifies mispronunciation sensitivity</a:t>
            </a:r>
            <a:endParaRPr dirty="0"/>
          </a:p>
        </p:txBody>
      </p:sp>
    </p:spTree>
    <p:extLst>
      <p:ext uri="{BB962C8B-B14F-4D97-AF65-F5344CB8AC3E}">
        <p14:creationId xmlns:p14="http://schemas.microsoft.com/office/powerpoint/2010/main" val="3604900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does. As you move from onset to medial and then to coda mispronunciations, the drop in mispronunciation sensitivity is .15</a:t>
            </a:r>
            <a:endParaRPr dirty="0"/>
          </a:p>
        </p:txBody>
      </p:sp>
    </p:spTree>
    <p:extLst>
      <p:ext uri="{BB962C8B-B14F-4D97-AF65-F5344CB8AC3E}">
        <p14:creationId xmlns:p14="http://schemas.microsoft.com/office/powerpoint/2010/main" val="35242430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Interestingly, this was also not moderated by age, so this finding was similar across the ages tested</a:t>
            </a:r>
            <a:endParaRPr dirty="0"/>
          </a:p>
        </p:txBody>
      </p:sp>
    </p:spTree>
    <p:extLst>
      <p:ext uri="{BB962C8B-B14F-4D97-AF65-F5344CB8AC3E}">
        <p14:creationId xmlns:p14="http://schemas.microsoft.com/office/powerpoint/2010/main" val="1952429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 mentioned previously, my work in this lab focused on the processing of consonants and vowels. The idea we were working on was that consonants are a cue to word identity. So, infants may be more sensitive to consonant than vowel mispronunciations. We tested this as well</a:t>
            </a:r>
            <a:endParaRPr dirty="0"/>
          </a:p>
        </p:txBody>
      </p:sp>
    </p:spTree>
    <p:extLst>
      <p:ext uri="{BB962C8B-B14F-4D97-AF65-F5344CB8AC3E}">
        <p14:creationId xmlns:p14="http://schemas.microsoft.com/office/powerpoint/2010/main" val="3020788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find overall that there was no difference in sensitivity to consonants and vowels</a:t>
            </a:r>
            <a:endParaRPr dirty="0"/>
          </a:p>
        </p:txBody>
      </p:sp>
    </p:spTree>
    <p:extLst>
      <p:ext uri="{BB962C8B-B14F-4D97-AF65-F5344CB8AC3E}">
        <p14:creationId xmlns:p14="http://schemas.microsoft.com/office/powerpoint/2010/main" val="34396096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Interestingly, this was actually moderated by age. Although sensitivity to consonant mispronunciations stayed constant, sensitivity to vowel mispronunciations increased. </a:t>
            </a:r>
          </a:p>
        </p:txBody>
      </p:sp>
    </p:spTree>
    <p:extLst>
      <p:ext uri="{BB962C8B-B14F-4D97-AF65-F5344CB8AC3E}">
        <p14:creationId xmlns:p14="http://schemas.microsoft.com/office/powerpoint/2010/main" val="41700623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Older infants were actually more likely to be tested on consonant mispronunciations, and younger infants on vowel mispronunciations</a:t>
            </a:r>
          </a:p>
          <a:p>
            <a:pPr marL="0" lvl="0" indent="0" algn="l" rtl="0">
              <a:spcBef>
                <a:spcPts val="0"/>
              </a:spcBef>
              <a:spcAft>
                <a:spcPts val="0"/>
              </a:spcAft>
              <a:buNone/>
            </a:pPr>
            <a:r>
              <a:rPr lang="en-US" dirty="0"/>
              <a:t>It would appear here that consonants have an initial advantage, but with time the importance of vowels grows</a:t>
            </a:r>
            <a:endParaRPr dirty="0"/>
          </a:p>
        </p:txBody>
      </p:sp>
    </p:spTree>
    <p:extLst>
      <p:ext uri="{BB962C8B-B14F-4D97-AF65-F5344CB8AC3E}">
        <p14:creationId xmlns:p14="http://schemas.microsoft.com/office/powerpoint/2010/main" val="13077892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thing that is important to know about this preference for consonants in lexical processing is that its emergence varies depending on the native language you are testing</a:t>
            </a:r>
          </a:p>
          <a:p>
            <a:pPr marL="171450" indent="-171450">
              <a:buFont typeface="Arial" panose="020B0604020202020204" pitchFamily="34" charset="0"/>
              <a:buChar char="•"/>
            </a:pPr>
            <a:r>
              <a:rPr lang="en-US" dirty="0"/>
              <a:t>This is an adaptation of a graph from one of our papers, updated since its already been 4 years since it was published.</a:t>
            </a:r>
          </a:p>
          <a:p>
            <a:pPr marL="171450" indent="-171450">
              <a:buFont typeface="Arial" panose="020B0604020202020204" pitchFamily="34" charset="0"/>
              <a:buChar char="•"/>
            </a:pPr>
            <a:r>
              <a:rPr lang="en-US" dirty="0"/>
              <a:t>As you can see…</a:t>
            </a:r>
          </a:p>
          <a:p>
            <a:pPr marL="171450" indent="-171450">
              <a:buFont typeface="Arial" panose="020B0604020202020204" pitchFamily="34" charset="0"/>
              <a:buChar char="•"/>
            </a:pPr>
            <a:r>
              <a:rPr lang="en-US" dirty="0"/>
              <a:t>So we found it theoretically motivating to look at the native language of the infants</a:t>
            </a:r>
          </a:p>
          <a:p>
            <a:pPr marL="171450" indent="-171450">
              <a:buFont typeface="Arial" panose="020B0604020202020204" pitchFamily="34" charset="0"/>
              <a:buChar char="•"/>
            </a:pPr>
            <a:r>
              <a:rPr lang="en-US" dirty="0"/>
              <a:t>But, we didn’t have enough data from each language, so instead we split the data into infants learning a Romance language and infants learning a Germanic language, as there appears to be differences along those lines</a:t>
            </a:r>
          </a:p>
        </p:txBody>
      </p:sp>
      <p:sp>
        <p:nvSpPr>
          <p:cNvPr id="4" name="Slide Number Placeholder 3"/>
          <p:cNvSpPr>
            <a:spLocks noGrp="1"/>
          </p:cNvSpPr>
          <p:nvPr>
            <p:ph type="sldNum" sz="quarter" idx="5"/>
          </p:nvPr>
        </p:nvSpPr>
        <p:spPr/>
        <p:txBody>
          <a:bodyPr/>
          <a:lstStyle/>
          <a:p>
            <a:fld id="{40E72D73-025A-2145-9C9E-E3D57D381919}" type="slidenum">
              <a:rPr lang="en-US" smtClean="0"/>
              <a:pPr/>
              <a:t>68</a:t>
            </a:fld>
            <a:endParaRPr lang="en-US"/>
          </a:p>
        </p:txBody>
      </p:sp>
    </p:spTree>
    <p:extLst>
      <p:ext uri="{BB962C8B-B14F-4D97-AF65-F5344CB8AC3E}">
        <p14:creationId xmlns:p14="http://schemas.microsoft.com/office/powerpoint/2010/main" val="42051408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found similar sensitivity to consonants in both language families, but greater sensitivity to vowels in infants learning Germanic languages</a:t>
            </a:r>
            <a:endParaRPr dirty="0"/>
          </a:p>
        </p:txBody>
      </p:sp>
    </p:spTree>
    <p:extLst>
      <p:ext uri="{BB962C8B-B14F-4D97-AF65-F5344CB8AC3E}">
        <p14:creationId xmlns:p14="http://schemas.microsoft.com/office/powerpoint/2010/main" val="2364850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d79d0d5f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d79d0d5f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we’re all adults here and we have acquired the phonetic categories that make up our native language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56885d5f2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56885d5f2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They also differed in their sensitivity by 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Unfortunately, there were much less studies on Romance languages, so take those results with a grain of salt</a:t>
            </a:r>
            <a:endParaRPr dirty="0"/>
          </a:p>
        </p:txBody>
      </p:sp>
    </p:spTree>
    <p:extLst>
      <p:ext uri="{BB962C8B-B14F-4D97-AF65-F5344CB8AC3E}">
        <p14:creationId xmlns:p14="http://schemas.microsoft.com/office/powerpoint/2010/main" val="11401367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I think that this could support the general evidence in the field that there is no bias in English until a later age</a:t>
            </a:r>
          </a:p>
          <a:p>
            <a:pPr marL="171450" indent="-171450">
              <a:buFont typeface="Arial" panose="020B0604020202020204" pitchFamily="34" charset="0"/>
              <a:buChar char="•"/>
            </a:pPr>
            <a:r>
              <a:rPr lang="en-US" dirty="0"/>
              <a:t>But we see early sensitivity to consonants over vowels in children learning Romance languages</a:t>
            </a:r>
          </a:p>
        </p:txBody>
      </p:sp>
      <p:sp>
        <p:nvSpPr>
          <p:cNvPr id="4" name="Slide Number Placeholder 3"/>
          <p:cNvSpPr>
            <a:spLocks noGrp="1"/>
          </p:cNvSpPr>
          <p:nvPr>
            <p:ph type="sldNum" sz="quarter" idx="5"/>
          </p:nvPr>
        </p:nvSpPr>
        <p:spPr/>
        <p:txBody>
          <a:bodyPr/>
          <a:lstStyle/>
          <a:p>
            <a:fld id="{40E72D73-025A-2145-9C9E-E3D57D381919}" type="slidenum">
              <a:rPr lang="en-US" smtClean="0"/>
              <a:pPr/>
              <a:t>71</a:t>
            </a:fld>
            <a:endParaRPr lang="en-US"/>
          </a:p>
        </p:txBody>
      </p:sp>
    </p:spTree>
    <p:extLst>
      <p:ext uri="{BB962C8B-B14F-4D97-AF65-F5344CB8AC3E}">
        <p14:creationId xmlns:p14="http://schemas.microsoft.com/office/powerpoint/2010/main" val="16375951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6303fc58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6303fc58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although these analyses were quite interesting, reflecting and supporting what has been found previously in the field, they weren’t a great explanation for our lack of developmental effects.</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I foreshadowed previously, we next considered how these studies are analyzed, which is a choice made by the authors</a:t>
            </a:r>
          </a:p>
        </p:txBody>
      </p:sp>
    </p:spTree>
    <p:extLst>
      <p:ext uri="{BB962C8B-B14F-4D97-AF65-F5344CB8AC3E}">
        <p14:creationId xmlns:p14="http://schemas.microsoft.com/office/powerpoint/2010/main" val="28546779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56303fc58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56303fc58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a graph of how eye-movements to the target image change over time. Over time, the looks to the target increase in response to a correct pronunciation, while they hover around chance in response to a mispronunciation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56303fc58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6303fc58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designing an experiment, researchers choose how long eye-movements will be measured after the target word has been presented. </a:t>
            </a:r>
            <a:endParaRPr/>
          </a:p>
          <a:p>
            <a:pPr marL="0" lvl="0" indent="0" algn="l" rtl="0">
              <a:spcBef>
                <a:spcPts val="0"/>
              </a:spcBef>
              <a:spcAft>
                <a:spcPts val="0"/>
              </a:spcAft>
              <a:buNone/>
            </a:pPr>
            <a:r>
              <a:rPr lang="en"/>
              <a:t>This is baked into the experiment and I’ll try to refer to this as actual time presented.</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56303fc58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56303fc58a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was quite a bit of variability in the length of </a:t>
            </a:r>
            <a:r>
              <a:rPr lang="en">
                <a:solidFill>
                  <a:schemeClr val="dk1"/>
                </a:solidFill>
              </a:rPr>
              <a:t>actual time presented. One reason that researchers might vary this is that younger children take longer to look at the target image, so they might need a longer post-naming window.</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56303fc58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56303fc58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this was not the case. The actual time presented was not related to the age of infant tested.</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56303fc58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56303fc58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found that often researchers shortened the amount of time that they used in their analysis. So for example, if the actual time presented was 2000 ms, the analyzed time window might be 1500 ms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56303fc58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56303fc58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should point out that this was not the case for this particular study, which is why I’m using it as an example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d79d0d5fa_1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d79d0d5fa_1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how do babies do this? </a:t>
            </a:r>
            <a:endParaRPr/>
          </a:p>
          <a:p>
            <a:pPr marL="0" lvl="0" indent="0" algn="l" rtl="0">
              <a:spcBef>
                <a:spcPts val="0"/>
              </a:spcBef>
              <a:spcAft>
                <a:spcPts val="0"/>
              </a:spcAft>
              <a:buNone/>
            </a:pPr>
            <a:r>
              <a:rPr lang="en">
                <a:solidFill>
                  <a:schemeClr val="dk1"/>
                </a:solidFill>
              </a:rPr>
              <a:t>Need to know where variation in words does not actually indicate a new word, as in MELK. </a:t>
            </a:r>
            <a:endParaRPr>
              <a:solidFill>
                <a:schemeClr val="dk1"/>
              </a:solidFill>
            </a:endParaRPr>
          </a:p>
          <a:p>
            <a:pPr marL="0" lvl="0" indent="0" algn="l" rtl="0">
              <a:spcBef>
                <a:spcPts val="0"/>
              </a:spcBef>
              <a:spcAft>
                <a:spcPts val="0"/>
              </a:spcAft>
              <a:buNone/>
            </a:pPr>
            <a:r>
              <a:rPr lang="en">
                <a:solidFill>
                  <a:schemeClr val="dk1"/>
                </a:solidFill>
              </a:rPr>
              <a:t>Must also reject variation when the it potentially alters the meaning of the word, as in BILK. </a:t>
            </a:r>
            <a:endParaRPr>
              <a:solidFill>
                <a:schemeClr val="dk1"/>
              </a:solidFill>
            </a:endParaRPr>
          </a:p>
          <a:p>
            <a:pPr marL="0" lvl="0" indent="0" algn="l" rtl="0">
              <a:spcBef>
                <a:spcPts val="0"/>
              </a:spcBef>
              <a:spcAft>
                <a:spcPts val="0"/>
              </a:spcAft>
              <a:buNone/>
            </a:pPr>
            <a:r>
              <a:rPr lang="en">
                <a:solidFill>
                  <a:schemeClr val="dk1"/>
                </a:solidFill>
              </a:rPr>
              <a:t>When I talk about mispronunciation sensitivity, I’m talking about this latter point.</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6303fc58a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6303fc58a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found that a lot of studies were doing this. In pink is the data I showed you before, and in blue is how much of the trial was actually analyzed.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56303fc58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56303fc58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this appeared to be influenced by age. The size of the analyzed window was longer for younger infants.</a:t>
            </a:r>
            <a:endParaRPr/>
          </a:p>
          <a:p>
            <a:pPr marL="0" lvl="0" indent="0" algn="l" rtl="0">
              <a:spcBef>
                <a:spcPts val="0"/>
              </a:spcBef>
              <a:spcAft>
                <a:spcPts val="0"/>
              </a:spcAft>
              <a:buNone/>
            </a:pPr>
            <a:r>
              <a:rPr lang="en"/>
              <a:t>So, why would this matter?</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708d7557f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708d7557f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means they’re boring the heck out of babies, and really for no reason!</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70a06dae7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70a06dae7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56303fc58a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56303fc58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45d8ef909e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45d8ef909e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did we find?</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45d8ef909e_0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45d8ef909e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56885d5f2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56885d5f2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45d8ef909e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45d8ef909e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Furthermore, this had an influence on whether we would conclude that mispronunciation sensitivity changes with development. Studies using a smaller analysis window show us that it increases with development, but larger analysis windows may lead to the opposite conclusion.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45d8ef909e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45d8ef909e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way that future studies could combat this is by using an approach that takes change over time into account. One option is growth-curve analysis, which models the shape of change over time.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08d7557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08d7557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When I talk about mispronunciation sensitivity, I’m talking about this latter point. Being sensitive to sound changes in familiar words.</a:t>
            </a:r>
            <a:endParaRPr>
              <a:solidFill>
                <a:schemeClr val="dk1"/>
              </a:solidFill>
            </a:endParaRPr>
          </a:p>
          <a:p>
            <a:pPr marL="0" lvl="0" indent="0" algn="l" rtl="0">
              <a:spcBef>
                <a:spcPts val="0"/>
              </a:spcBef>
              <a:spcAft>
                <a:spcPts val="0"/>
              </a:spcAft>
              <a:buNone/>
            </a:pPr>
            <a:r>
              <a:rPr lang="en">
                <a:solidFill>
                  <a:schemeClr val="dk1"/>
                </a:solidFill>
              </a:rPr>
              <a:t>By studying mispronunciation sensitivity in infants, we’re looking at whether they’ve formed fully specified phonological representations for familiar words</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45d8ef909e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45d8ef909e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option is Cluster Based Permutation Analysis, which captures where differences happen in time.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556885d5f2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556885d5f2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 to give a quick recap...</a:t>
            </a:r>
          </a:p>
        </p:txBody>
      </p:sp>
    </p:spTree>
    <p:extLst>
      <p:ext uri="{BB962C8B-B14F-4D97-AF65-F5344CB8AC3E}">
        <p14:creationId xmlns:p14="http://schemas.microsoft.com/office/powerpoint/2010/main" val="40227333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556885d5f2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556885d5f2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556885d5f2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556885d5f2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87433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56885d5f2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556885d5f2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56303fc58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56303fc58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 of how eye-movements to the target image change over time.</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FB8E2E-5A1E-4AA8-BED2-B5011075893C}" type="datetimeFigureOut">
              <a:rPr lang="de-DE" smtClean="0"/>
              <a:pPr/>
              <a:t>03.12.2020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346F846-A888-4545-A53B-983D9B6400A4}" type="slidenum">
              <a:rPr lang="de-DE" smtClean="0"/>
              <a:pPr/>
              <a:t>‹#›</a:t>
            </a:fld>
            <a:endParaRPr lang="de-DE"/>
          </a:p>
        </p:txBody>
      </p:sp>
    </p:spTree>
    <p:extLst>
      <p:ext uri="{BB962C8B-B14F-4D97-AF65-F5344CB8AC3E}">
        <p14:creationId xmlns:p14="http://schemas.microsoft.com/office/powerpoint/2010/main" val="212997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55600">
              <a:spcBef>
                <a:spcPts val="0"/>
              </a:spcBef>
              <a:spcAft>
                <a:spcPts val="0"/>
              </a:spcAft>
              <a:buSzPts val="2000"/>
              <a:buChar char="●"/>
              <a:defRPr sz="20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en-US" dirty="0"/>
              <a:t>D</a:t>
            </a:r>
          </a:p>
          <a:p>
            <a:pPr lvl="1"/>
            <a:r>
              <a:rPr lang="en-US" dirty="0"/>
              <a:t>D</a:t>
            </a:r>
          </a:p>
          <a:p>
            <a:pPr lvl="2"/>
            <a:r>
              <a:rPr lang="en-US" dirty="0"/>
              <a:t>d</a:t>
            </a:r>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0.jp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jp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20.jp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20.jp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20.jp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37.jpg"/><Relationship Id="rId5" Type="http://schemas.openxmlformats.org/officeDocument/2006/relationships/image" Target="../media/image20.jp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7.jp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35.jpg"/><Relationship Id="rId5" Type="http://schemas.openxmlformats.org/officeDocument/2006/relationships/image" Target="../media/image20.jpg"/><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9.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0.xml"/><Relationship Id="rId1" Type="http://schemas.openxmlformats.org/officeDocument/2006/relationships/slideLayout" Target="../slideLayouts/slideLayout11.xml"/><Relationship Id="rId5" Type="http://schemas.openxmlformats.org/officeDocument/2006/relationships/image" Target="../media/image55.png"/><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hyperlink" Target="https://psyarxiv.com/dze29"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7953"/>
            <a:ext cx="9117224" cy="1312826"/>
          </a:xfrm>
          <a:prstGeom prst="rect">
            <a:avLst/>
          </a:prstGeom>
        </p:spPr>
        <p:txBody>
          <a:bodyPr spcFirstLastPara="1" wrap="square" lIns="91425" tIns="91425" rIns="91425" bIns="91425" anchor="b" anchorCtr="0">
            <a:noAutofit/>
          </a:bodyPr>
          <a:lstStyle/>
          <a:p>
            <a:pPr lvl="0"/>
            <a:r>
              <a:rPr lang="en-US" sz="2800" dirty="0"/>
              <a:t>Babies know words, even when they're mispronounced: </a:t>
            </a:r>
            <a:br>
              <a:rPr lang="en-US" sz="2800" dirty="0"/>
            </a:br>
            <a:r>
              <a:rPr lang="en-US" sz="2800" dirty="0"/>
              <a:t>A meta-analysis of mispronunciation sensitivity studies</a:t>
            </a:r>
            <a:endParaRPr sz="2800" dirty="0"/>
          </a:p>
        </p:txBody>
      </p:sp>
      <p:pic>
        <p:nvPicPr>
          <p:cNvPr id="55" name="Google Shape;55;p13"/>
          <p:cNvPicPr preferRelativeResize="0"/>
          <p:nvPr/>
        </p:nvPicPr>
        <p:blipFill>
          <a:blip r:embed="rId3">
            <a:alphaModFix/>
          </a:blip>
          <a:stretch>
            <a:fillRect/>
          </a:stretch>
        </p:blipFill>
        <p:spPr>
          <a:xfrm>
            <a:off x="6142050" y="4167024"/>
            <a:ext cx="2975174" cy="929726"/>
          </a:xfrm>
          <a:prstGeom prst="rect">
            <a:avLst/>
          </a:prstGeom>
          <a:noFill/>
          <a:ln>
            <a:noFill/>
          </a:ln>
        </p:spPr>
      </p:pic>
      <p:pic>
        <p:nvPicPr>
          <p:cNvPr id="56" name="Google Shape;56;p13"/>
          <p:cNvPicPr preferRelativeResize="0"/>
          <p:nvPr/>
        </p:nvPicPr>
        <p:blipFill rotWithShape="1">
          <a:blip r:embed="rId4">
            <a:alphaModFix/>
          </a:blip>
          <a:srcRect t="24123" b="29787"/>
          <a:stretch/>
        </p:blipFill>
        <p:spPr>
          <a:xfrm>
            <a:off x="152400" y="4218550"/>
            <a:ext cx="3469674" cy="839551"/>
          </a:xfrm>
          <a:prstGeom prst="rect">
            <a:avLst/>
          </a:prstGeom>
          <a:noFill/>
          <a:ln>
            <a:noFill/>
          </a:ln>
        </p:spPr>
      </p:pic>
      <p:sp>
        <p:nvSpPr>
          <p:cNvPr id="57" name="Google Shape;57;p13"/>
          <p:cNvSpPr txBox="1">
            <a:spLocks noGrp="1"/>
          </p:cNvSpPr>
          <p:nvPr>
            <p:ph type="subTitle" idx="1"/>
          </p:nvPr>
        </p:nvSpPr>
        <p:spPr>
          <a:xfrm>
            <a:off x="311700" y="2466732"/>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Katie Von Holzen</a:t>
            </a:r>
            <a:r>
              <a:rPr lang="en" sz="2000" baseline="30000" dirty="0"/>
              <a:t>1</a:t>
            </a:r>
            <a:r>
              <a:rPr lang="en" sz="2000" dirty="0"/>
              <a:t> &amp; </a:t>
            </a:r>
            <a:endParaRPr sz="2000" dirty="0"/>
          </a:p>
          <a:p>
            <a:pPr marL="0" lvl="0" indent="0" algn="ctr" rtl="0">
              <a:spcBef>
                <a:spcPts val="0"/>
              </a:spcBef>
              <a:spcAft>
                <a:spcPts val="0"/>
              </a:spcAft>
              <a:buNone/>
            </a:pPr>
            <a:r>
              <a:rPr lang="en" sz="2000" dirty="0"/>
              <a:t>Christina Bergmann</a:t>
            </a:r>
            <a:r>
              <a:rPr lang="en" sz="2000" baseline="30000" dirty="0"/>
              <a:t>2</a:t>
            </a:r>
            <a:endParaRPr sz="2000" baseline="30000" dirty="0">
              <a:solidFill>
                <a:srgbClr val="000000"/>
              </a:solidFill>
            </a:endParaRPr>
          </a:p>
          <a:p>
            <a:pPr marL="0" lvl="0" indent="0" algn="ctr" rtl="0">
              <a:spcBef>
                <a:spcPts val="0"/>
              </a:spcBef>
              <a:spcAft>
                <a:spcPts val="0"/>
              </a:spcAft>
              <a:buNone/>
            </a:pPr>
            <a:endParaRPr baseline="30000" dirty="0">
              <a:solidFill>
                <a:srgbClr val="000000"/>
              </a:solidFill>
            </a:endParaRPr>
          </a:p>
          <a:p>
            <a:pPr marL="0" lvl="0" indent="0" algn="ctr" rtl="0">
              <a:lnSpc>
                <a:spcPct val="115000"/>
              </a:lnSpc>
              <a:spcBef>
                <a:spcPts val="0"/>
              </a:spcBef>
              <a:spcAft>
                <a:spcPts val="0"/>
              </a:spcAft>
              <a:buClr>
                <a:schemeClr val="dk1"/>
              </a:buClr>
              <a:buSzPts val="1100"/>
              <a:buFont typeface="Arial"/>
              <a:buNone/>
            </a:pPr>
            <a:r>
              <a:rPr lang="en" sz="1400" b="1" dirty="0">
                <a:solidFill>
                  <a:srgbClr val="000000"/>
                </a:solidFill>
              </a:rPr>
              <a:t>1. TU Dortmund, Germany</a:t>
            </a:r>
            <a:endParaRPr sz="1400" b="1" dirty="0">
              <a:solidFill>
                <a:srgbClr val="000000"/>
              </a:solidFill>
            </a:endParaRPr>
          </a:p>
          <a:p>
            <a:pPr marL="0" lvl="0" indent="0" algn="ctr" rtl="0">
              <a:lnSpc>
                <a:spcPct val="115000"/>
              </a:lnSpc>
              <a:spcBef>
                <a:spcPts val="0"/>
              </a:spcBef>
              <a:spcAft>
                <a:spcPts val="0"/>
              </a:spcAft>
              <a:buClr>
                <a:schemeClr val="dk1"/>
              </a:buClr>
              <a:buSzPts val="1100"/>
              <a:buFont typeface="Arial"/>
              <a:buNone/>
            </a:pPr>
            <a:r>
              <a:rPr lang="en" sz="1400" b="1" dirty="0">
                <a:solidFill>
                  <a:srgbClr val="000000"/>
                </a:solidFill>
              </a:rPr>
              <a:t>2. Max Planck Institute for Psycholinguistics, The Netherlands</a:t>
            </a:r>
            <a:endParaRPr sz="1400" b="1" dirty="0">
              <a:solidFill>
                <a:srgbClr val="000000"/>
              </a:solidFill>
            </a:endParaRPr>
          </a:p>
          <a:p>
            <a:pPr marL="0" lvl="0" indent="0" algn="ctr" rtl="0">
              <a:spcBef>
                <a:spcPts val="0"/>
              </a:spcBef>
              <a:spcAft>
                <a:spcPts val="0"/>
              </a:spcAft>
              <a:buNone/>
            </a:pPr>
            <a:endParaRPr baseline="30000"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5033553" y="1341664"/>
            <a:ext cx="3513179" cy="2634884"/>
          </a:xfrm>
          <a:prstGeom prst="rect">
            <a:avLst/>
          </a:prstGeom>
          <a:noFill/>
          <a:ln>
            <a:noFill/>
          </a:ln>
        </p:spPr>
      </p:pic>
      <p:sp>
        <p:nvSpPr>
          <p:cNvPr id="132" name="Google Shape;132;p23"/>
          <p:cNvSpPr txBox="1"/>
          <p:nvPr/>
        </p:nvSpPr>
        <p:spPr>
          <a:xfrm>
            <a:off x="6409900" y="4772725"/>
            <a:ext cx="2734500" cy="3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Bergelson Lab, Duke University</a:t>
            </a:r>
            <a:endParaRPr/>
          </a:p>
        </p:txBody>
      </p:sp>
      <p:pic>
        <p:nvPicPr>
          <p:cNvPr id="4" name="Google Shape;125;p22">
            <a:extLst>
              <a:ext uri="{FF2B5EF4-FFF2-40B4-BE49-F238E27FC236}">
                <a16:creationId xmlns:a16="http://schemas.microsoft.com/office/drawing/2014/main" id="{83D9D004-D0A9-4611-8A69-CB6045FB68C0}"/>
              </a:ext>
            </a:extLst>
          </p:cNvPr>
          <p:cNvPicPr preferRelativeResize="0"/>
          <p:nvPr/>
        </p:nvPicPr>
        <p:blipFill rotWithShape="1">
          <a:blip r:embed="rId4">
            <a:alphaModFix/>
          </a:blip>
          <a:srcRect l="32720" t="23775" r="33428" b="26149"/>
          <a:stretch/>
        </p:blipFill>
        <p:spPr>
          <a:xfrm>
            <a:off x="861964" y="1238134"/>
            <a:ext cx="3444624" cy="2866325"/>
          </a:xfrm>
          <a:prstGeom prst="rect">
            <a:avLst/>
          </a:prstGeom>
          <a:noFill/>
          <a:ln>
            <a:noFill/>
          </a:ln>
        </p:spPr>
      </p:pic>
      <p:sp>
        <p:nvSpPr>
          <p:cNvPr id="5" name="Google Shape;126;p22">
            <a:extLst>
              <a:ext uri="{FF2B5EF4-FFF2-40B4-BE49-F238E27FC236}">
                <a16:creationId xmlns:a16="http://schemas.microsoft.com/office/drawing/2014/main" id="{390136C1-9803-492A-9FA1-76BD8F7CE666}"/>
              </a:ext>
            </a:extLst>
          </p:cNvPr>
          <p:cNvSpPr txBox="1"/>
          <p:nvPr/>
        </p:nvSpPr>
        <p:spPr>
          <a:xfrm>
            <a:off x="0" y="4539625"/>
            <a:ext cx="22134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Golinkoff, Hirsh-Pasek, </a:t>
            </a:r>
            <a:endParaRPr/>
          </a:p>
          <a:p>
            <a:pPr marL="0" lvl="0" indent="0" algn="l" rtl="0">
              <a:spcBef>
                <a:spcPts val="0"/>
              </a:spcBef>
              <a:spcAft>
                <a:spcPts val="0"/>
              </a:spcAft>
              <a:buNone/>
            </a:pPr>
            <a:r>
              <a:rPr lang="en"/>
              <a:t>Cauley, &amp; Gordon, 1987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4"/>
          <p:cNvPicPr preferRelativeResize="0"/>
          <p:nvPr/>
        </p:nvPicPr>
        <p:blipFill>
          <a:blip r:embed="rId3">
            <a:alphaModFix/>
          </a:blip>
          <a:stretch>
            <a:fillRect/>
          </a:stretch>
        </p:blipFill>
        <p:spPr>
          <a:xfrm>
            <a:off x="152400" y="484325"/>
            <a:ext cx="4314825" cy="3248025"/>
          </a:xfrm>
          <a:prstGeom prst="rect">
            <a:avLst/>
          </a:prstGeom>
          <a:noFill/>
          <a:ln>
            <a:noFill/>
          </a:ln>
        </p:spPr>
      </p:pic>
      <p:pic>
        <p:nvPicPr>
          <p:cNvPr id="138" name="Google Shape;138;p24"/>
          <p:cNvPicPr preferRelativeResize="0"/>
          <p:nvPr/>
        </p:nvPicPr>
        <p:blipFill>
          <a:blip r:embed="rId4">
            <a:alphaModFix/>
          </a:blip>
          <a:stretch>
            <a:fillRect/>
          </a:stretch>
        </p:blipFill>
        <p:spPr>
          <a:xfrm>
            <a:off x="4619625" y="484325"/>
            <a:ext cx="4314825" cy="3248025"/>
          </a:xfrm>
          <a:prstGeom prst="rect">
            <a:avLst/>
          </a:prstGeom>
          <a:noFill/>
          <a:ln>
            <a:noFill/>
          </a:ln>
        </p:spPr>
      </p:pic>
      <p:sp>
        <p:nvSpPr>
          <p:cNvPr id="139" name="Google Shape;139;p24"/>
          <p:cNvSpPr txBox="1"/>
          <p:nvPr/>
        </p:nvSpPr>
        <p:spPr>
          <a:xfrm>
            <a:off x="7056000" y="46869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Swingley &amp; Aslin, 2000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5"/>
          <p:cNvPicPr preferRelativeResize="0"/>
          <p:nvPr/>
        </p:nvPicPr>
        <p:blipFill>
          <a:blip r:embed="rId3">
            <a:alphaModFix/>
          </a:blip>
          <a:stretch>
            <a:fillRect/>
          </a:stretch>
        </p:blipFill>
        <p:spPr>
          <a:xfrm>
            <a:off x="152400" y="484325"/>
            <a:ext cx="4314825" cy="3248025"/>
          </a:xfrm>
          <a:prstGeom prst="rect">
            <a:avLst/>
          </a:prstGeom>
          <a:noFill/>
          <a:ln>
            <a:noFill/>
          </a:ln>
        </p:spPr>
      </p:pic>
      <p:pic>
        <p:nvPicPr>
          <p:cNvPr id="145" name="Google Shape;145;p25"/>
          <p:cNvPicPr preferRelativeResize="0"/>
          <p:nvPr/>
        </p:nvPicPr>
        <p:blipFill>
          <a:blip r:embed="rId4">
            <a:alphaModFix/>
          </a:blip>
          <a:stretch>
            <a:fillRect/>
          </a:stretch>
        </p:blipFill>
        <p:spPr>
          <a:xfrm>
            <a:off x="4619625" y="484325"/>
            <a:ext cx="4314825" cy="3248025"/>
          </a:xfrm>
          <a:prstGeom prst="rect">
            <a:avLst/>
          </a:prstGeom>
          <a:noFill/>
          <a:ln>
            <a:noFill/>
          </a:ln>
        </p:spPr>
      </p:pic>
      <p:pic>
        <p:nvPicPr>
          <p:cNvPr id="146" name="Google Shape;146;p25"/>
          <p:cNvPicPr preferRelativeResize="0"/>
          <p:nvPr/>
        </p:nvPicPr>
        <p:blipFill>
          <a:blip r:embed="rId5">
            <a:alphaModFix/>
          </a:blip>
          <a:stretch>
            <a:fillRect/>
          </a:stretch>
        </p:blipFill>
        <p:spPr>
          <a:xfrm>
            <a:off x="3536375" y="3845925"/>
            <a:ext cx="2071261" cy="1297566"/>
          </a:xfrm>
          <a:prstGeom prst="rect">
            <a:avLst/>
          </a:prstGeom>
          <a:noFill/>
          <a:ln>
            <a:noFill/>
          </a:ln>
        </p:spPr>
      </p:pic>
      <p:sp>
        <p:nvSpPr>
          <p:cNvPr id="147" name="Google Shape;147;p25"/>
          <p:cNvSpPr txBox="1"/>
          <p:nvPr/>
        </p:nvSpPr>
        <p:spPr>
          <a:xfrm>
            <a:off x="7056000" y="46869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Swingley &amp; Aslin, 2000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6"/>
          <p:cNvPicPr preferRelativeResize="0"/>
          <p:nvPr/>
        </p:nvPicPr>
        <p:blipFill>
          <a:blip r:embed="rId3">
            <a:alphaModFix/>
          </a:blip>
          <a:stretch>
            <a:fillRect/>
          </a:stretch>
        </p:blipFill>
        <p:spPr>
          <a:xfrm>
            <a:off x="76200" y="76200"/>
            <a:ext cx="4974666" cy="4838698"/>
          </a:xfrm>
          <a:prstGeom prst="rect">
            <a:avLst/>
          </a:prstGeom>
          <a:noFill/>
          <a:ln>
            <a:noFill/>
          </a:ln>
        </p:spPr>
      </p:pic>
      <p:sp>
        <p:nvSpPr>
          <p:cNvPr id="153" name="Google Shape;153;p26"/>
          <p:cNvSpPr txBox="1"/>
          <p:nvPr/>
        </p:nvSpPr>
        <p:spPr>
          <a:xfrm>
            <a:off x="7056000" y="46869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Swingley &amp; Aslin, 2000</a:t>
            </a:r>
            <a:endParaRPr/>
          </a:p>
        </p:txBody>
      </p:sp>
      <p:pic>
        <p:nvPicPr>
          <p:cNvPr id="154" name="Google Shape;154;p26"/>
          <p:cNvPicPr preferRelativeResize="0"/>
          <p:nvPr/>
        </p:nvPicPr>
        <p:blipFill>
          <a:blip r:embed="rId4">
            <a:alphaModFix/>
          </a:blip>
          <a:stretch>
            <a:fillRect/>
          </a:stretch>
        </p:blipFill>
        <p:spPr>
          <a:xfrm>
            <a:off x="2111875" y="986350"/>
            <a:ext cx="728848" cy="456600"/>
          </a:xfrm>
          <a:prstGeom prst="rect">
            <a:avLst/>
          </a:prstGeom>
          <a:noFill/>
          <a:ln>
            <a:noFill/>
          </a:ln>
        </p:spPr>
      </p:pic>
      <p:sp>
        <p:nvSpPr>
          <p:cNvPr id="155" name="Google Shape;155;p26"/>
          <p:cNvSpPr/>
          <p:nvPr/>
        </p:nvSpPr>
        <p:spPr>
          <a:xfrm>
            <a:off x="2011725" y="152250"/>
            <a:ext cx="2816400" cy="598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2968825" y="1065850"/>
            <a:ext cx="1859400" cy="2174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3056000" y="3305750"/>
            <a:ext cx="1859400" cy="543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7"/>
          <p:cNvPicPr preferRelativeResize="0"/>
          <p:nvPr/>
        </p:nvPicPr>
        <p:blipFill>
          <a:blip r:embed="rId3">
            <a:alphaModFix/>
          </a:blip>
          <a:stretch>
            <a:fillRect/>
          </a:stretch>
        </p:blipFill>
        <p:spPr>
          <a:xfrm>
            <a:off x="152400" y="484325"/>
            <a:ext cx="4314825" cy="3248025"/>
          </a:xfrm>
          <a:prstGeom prst="rect">
            <a:avLst/>
          </a:prstGeom>
          <a:noFill/>
          <a:ln>
            <a:noFill/>
          </a:ln>
        </p:spPr>
      </p:pic>
      <p:pic>
        <p:nvPicPr>
          <p:cNvPr id="163" name="Google Shape;163;p27"/>
          <p:cNvPicPr preferRelativeResize="0"/>
          <p:nvPr/>
        </p:nvPicPr>
        <p:blipFill>
          <a:blip r:embed="rId4">
            <a:alphaModFix/>
          </a:blip>
          <a:stretch>
            <a:fillRect/>
          </a:stretch>
        </p:blipFill>
        <p:spPr>
          <a:xfrm>
            <a:off x="4619625" y="484325"/>
            <a:ext cx="4314825" cy="3248025"/>
          </a:xfrm>
          <a:prstGeom prst="rect">
            <a:avLst/>
          </a:prstGeom>
          <a:noFill/>
          <a:ln>
            <a:noFill/>
          </a:ln>
        </p:spPr>
      </p:pic>
      <p:pic>
        <p:nvPicPr>
          <p:cNvPr id="164" name="Google Shape;164;p27"/>
          <p:cNvPicPr preferRelativeResize="0"/>
          <p:nvPr/>
        </p:nvPicPr>
        <p:blipFill>
          <a:blip r:embed="rId5">
            <a:alphaModFix/>
          </a:blip>
          <a:stretch>
            <a:fillRect/>
          </a:stretch>
        </p:blipFill>
        <p:spPr>
          <a:xfrm>
            <a:off x="3431471" y="3975229"/>
            <a:ext cx="2281066" cy="1168271"/>
          </a:xfrm>
          <a:prstGeom prst="rect">
            <a:avLst/>
          </a:prstGeom>
          <a:noFill/>
          <a:ln>
            <a:noFill/>
          </a:ln>
        </p:spPr>
      </p:pic>
      <p:sp>
        <p:nvSpPr>
          <p:cNvPr id="165" name="Google Shape;165;p27"/>
          <p:cNvSpPr txBox="1"/>
          <p:nvPr/>
        </p:nvSpPr>
        <p:spPr>
          <a:xfrm>
            <a:off x="7056000" y="46869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Swingley &amp; Aslin, 2000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8"/>
          <p:cNvPicPr preferRelativeResize="0"/>
          <p:nvPr/>
        </p:nvPicPr>
        <p:blipFill>
          <a:blip r:embed="rId3">
            <a:alphaModFix/>
          </a:blip>
          <a:stretch>
            <a:fillRect/>
          </a:stretch>
        </p:blipFill>
        <p:spPr>
          <a:xfrm>
            <a:off x="76200" y="76200"/>
            <a:ext cx="4974666" cy="4838698"/>
          </a:xfrm>
          <a:prstGeom prst="rect">
            <a:avLst/>
          </a:prstGeom>
          <a:noFill/>
          <a:ln>
            <a:noFill/>
          </a:ln>
        </p:spPr>
      </p:pic>
      <p:sp>
        <p:nvSpPr>
          <p:cNvPr id="171" name="Google Shape;171;p28"/>
          <p:cNvSpPr txBox="1"/>
          <p:nvPr/>
        </p:nvSpPr>
        <p:spPr>
          <a:xfrm>
            <a:off x="7056000" y="46869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Swingley &amp; Aslin, 2000</a:t>
            </a:r>
            <a:endParaRPr/>
          </a:p>
        </p:txBody>
      </p:sp>
      <p:pic>
        <p:nvPicPr>
          <p:cNvPr id="172" name="Google Shape;172;p28"/>
          <p:cNvPicPr preferRelativeResize="0"/>
          <p:nvPr/>
        </p:nvPicPr>
        <p:blipFill>
          <a:blip r:embed="rId4">
            <a:alphaModFix/>
          </a:blip>
          <a:stretch>
            <a:fillRect/>
          </a:stretch>
        </p:blipFill>
        <p:spPr>
          <a:xfrm>
            <a:off x="2111875" y="986350"/>
            <a:ext cx="728848" cy="456600"/>
          </a:xfrm>
          <a:prstGeom prst="rect">
            <a:avLst/>
          </a:prstGeom>
          <a:noFill/>
          <a:ln>
            <a:noFill/>
          </a:ln>
        </p:spPr>
      </p:pic>
      <p:sp>
        <p:nvSpPr>
          <p:cNvPr id="173" name="Google Shape;173;p28"/>
          <p:cNvSpPr/>
          <p:nvPr/>
        </p:nvSpPr>
        <p:spPr>
          <a:xfrm>
            <a:off x="2011725" y="152250"/>
            <a:ext cx="2816400" cy="598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28"/>
          <p:cNvPicPr preferRelativeResize="0"/>
          <p:nvPr/>
        </p:nvPicPr>
        <p:blipFill>
          <a:blip r:embed="rId5">
            <a:alphaModFix/>
          </a:blip>
          <a:stretch>
            <a:fillRect/>
          </a:stretch>
        </p:blipFill>
        <p:spPr>
          <a:xfrm>
            <a:off x="3123475" y="1812775"/>
            <a:ext cx="728850" cy="456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9"/>
          <p:cNvPicPr preferRelativeResize="0"/>
          <p:nvPr/>
        </p:nvPicPr>
        <p:blipFill>
          <a:blip r:embed="rId3">
            <a:alphaModFix/>
          </a:blip>
          <a:stretch>
            <a:fillRect/>
          </a:stretch>
        </p:blipFill>
        <p:spPr>
          <a:xfrm>
            <a:off x="76200" y="76200"/>
            <a:ext cx="4974666" cy="4838698"/>
          </a:xfrm>
          <a:prstGeom prst="rect">
            <a:avLst/>
          </a:prstGeom>
          <a:noFill/>
          <a:ln>
            <a:noFill/>
          </a:ln>
        </p:spPr>
      </p:pic>
      <p:sp>
        <p:nvSpPr>
          <p:cNvPr id="180" name="Google Shape;180;p29"/>
          <p:cNvSpPr txBox="1"/>
          <p:nvPr/>
        </p:nvSpPr>
        <p:spPr>
          <a:xfrm>
            <a:off x="7056000" y="46869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Swingley &amp; Aslin, 2000</a:t>
            </a:r>
            <a:endParaRPr/>
          </a:p>
        </p:txBody>
      </p:sp>
      <p:pic>
        <p:nvPicPr>
          <p:cNvPr id="181" name="Google Shape;181;p29"/>
          <p:cNvPicPr preferRelativeResize="0"/>
          <p:nvPr/>
        </p:nvPicPr>
        <p:blipFill>
          <a:blip r:embed="rId4">
            <a:alphaModFix/>
          </a:blip>
          <a:stretch>
            <a:fillRect/>
          </a:stretch>
        </p:blipFill>
        <p:spPr>
          <a:xfrm>
            <a:off x="2111875" y="986350"/>
            <a:ext cx="728848" cy="456600"/>
          </a:xfrm>
          <a:prstGeom prst="rect">
            <a:avLst/>
          </a:prstGeom>
          <a:noFill/>
          <a:ln>
            <a:noFill/>
          </a:ln>
        </p:spPr>
      </p:pic>
      <p:pic>
        <p:nvPicPr>
          <p:cNvPr id="182" name="Google Shape;182;p29"/>
          <p:cNvPicPr preferRelativeResize="0"/>
          <p:nvPr/>
        </p:nvPicPr>
        <p:blipFill>
          <a:blip r:embed="rId5">
            <a:alphaModFix/>
          </a:blip>
          <a:stretch>
            <a:fillRect/>
          </a:stretch>
        </p:blipFill>
        <p:spPr>
          <a:xfrm>
            <a:off x="3123475" y="1812775"/>
            <a:ext cx="728850" cy="456600"/>
          </a:xfrm>
          <a:prstGeom prst="rect">
            <a:avLst/>
          </a:prstGeom>
          <a:noFill/>
          <a:ln>
            <a:noFill/>
          </a:ln>
        </p:spPr>
      </p:pic>
      <p:sp>
        <p:nvSpPr>
          <p:cNvPr id="183" name="Google Shape;183;p29"/>
          <p:cNvSpPr txBox="1">
            <a:spLocks noGrp="1"/>
          </p:cNvSpPr>
          <p:nvPr>
            <p:ph type="body" idx="4294967295"/>
          </p:nvPr>
        </p:nvSpPr>
        <p:spPr>
          <a:xfrm>
            <a:off x="5230500" y="1152475"/>
            <a:ext cx="3601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1600"/>
              </a:spcAft>
              <a:buSzPts val="1800"/>
              <a:buChar char="●"/>
            </a:pPr>
            <a:r>
              <a:rPr lang="en" i="1"/>
              <a:t>sensitivity to a small, but potentially meaning-altering change in the acoustic word 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0"/>
          <p:cNvPicPr preferRelativeResize="0"/>
          <p:nvPr/>
        </p:nvPicPr>
        <p:blipFill>
          <a:blip r:embed="rId3">
            <a:alphaModFix/>
          </a:blip>
          <a:stretch>
            <a:fillRect/>
          </a:stretch>
        </p:blipFill>
        <p:spPr>
          <a:xfrm>
            <a:off x="76200" y="76200"/>
            <a:ext cx="4974666" cy="4838698"/>
          </a:xfrm>
          <a:prstGeom prst="rect">
            <a:avLst/>
          </a:prstGeom>
          <a:noFill/>
          <a:ln>
            <a:noFill/>
          </a:ln>
        </p:spPr>
      </p:pic>
      <p:sp>
        <p:nvSpPr>
          <p:cNvPr id="189" name="Google Shape;189;p30"/>
          <p:cNvSpPr txBox="1"/>
          <p:nvPr/>
        </p:nvSpPr>
        <p:spPr>
          <a:xfrm>
            <a:off x="7056000" y="46869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Swingley &amp; Aslin, 2000</a:t>
            </a:r>
            <a:endParaRPr dirty="0"/>
          </a:p>
        </p:txBody>
      </p:sp>
      <p:pic>
        <p:nvPicPr>
          <p:cNvPr id="190" name="Google Shape;190;p30"/>
          <p:cNvPicPr preferRelativeResize="0"/>
          <p:nvPr/>
        </p:nvPicPr>
        <p:blipFill>
          <a:blip r:embed="rId4">
            <a:alphaModFix/>
          </a:blip>
          <a:stretch>
            <a:fillRect/>
          </a:stretch>
        </p:blipFill>
        <p:spPr>
          <a:xfrm>
            <a:off x="2111875" y="986350"/>
            <a:ext cx="728848" cy="456600"/>
          </a:xfrm>
          <a:prstGeom prst="rect">
            <a:avLst/>
          </a:prstGeom>
          <a:noFill/>
          <a:ln>
            <a:noFill/>
          </a:ln>
        </p:spPr>
      </p:pic>
      <p:pic>
        <p:nvPicPr>
          <p:cNvPr id="191" name="Google Shape;191;p30"/>
          <p:cNvPicPr preferRelativeResize="0"/>
          <p:nvPr/>
        </p:nvPicPr>
        <p:blipFill>
          <a:blip r:embed="rId5">
            <a:alphaModFix/>
          </a:blip>
          <a:stretch>
            <a:fillRect/>
          </a:stretch>
        </p:blipFill>
        <p:spPr>
          <a:xfrm>
            <a:off x="3123475" y="1812775"/>
            <a:ext cx="728850" cy="456600"/>
          </a:xfrm>
          <a:prstGeom prst="rect">
            <a:avLst/>
          </a:prstGeom>
          <a:noFill/>
          <a:ln>
            <a:noFill/>
          </a:ln>
        </p:spPr>
      </p:pic>
      <p:sp>
        <p:nvSpPr>
          <p:cNvPr id="192" name="Google Shape;192;p30"/>
          <p:cNvSpPr txBox="1">
            <a:spLocks noGrp="1"/>
          </p:cNvSpPr>
          <p:nvPr>
            <p:ph type="body" idx="4294967295"/>
          </p:nvPr>
        </p:nvSpPr>
        <p:spPr>
          <a:xfrm>
            <a:off x="5230500" y="1152475"/>
            <a:ext cx="3601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i="1"/>
              <a:t>sensitivity to a small, but potentially meaning-altering change in the acoustic word form</a:t>
            </a:r>
            <a:endParaRPr/>
          </a:p>
          <a:p>
            <a:pPr marL="457200" lvl="0" indent="-342900" algn="l" rtl="0">
              <a:spcBef>
                <a:spcPts val="1600"/>
              </a:spcBef>
              <a:spcAft>
                <a:spcPts val="0"/>
              </a:spcAft>
              <a:buSzPts val="1800"/>
              <a:buChar char="●"/>
            </a:pPr>
            <a:r>
              <a:rPr lang="en"/>
              <a:t>18-23-month-olds have phonologically well specified representations for familiar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1"/>
          <p:cNvPicPr preferRelativeResize="0"/>
          <p:nvPr/>
        </p:nvPicPr>
        <p:blipFill>
          <a:blip r:embed="rId3">
            <a:alphaModFix/>
          </a:blip>
          <a:stretch>
            <a:fillRect/>
          </a:stretch>
        </p:blipFill>
        <p:spPr>
          <a:xfrm>
            <a:off x="3798500" y="1565862"/>
            <a:ext cx="1547000" cy="1547000"/>
          </a:xfrm>
          <a:prstGeom prst="rect">
            <a:avLst/>
          </a:prstGeom>
          <a:noFill/>
          <a:ln>
            <a:noFill/>
          </a:ln>
        </p:spPr>
      </p:pic>
      <p:pic>
        <p:nvPicPr>
          <p:cNvPr id="198" name="Google Shape;198;p31"/>
          <p:cNvPicPr preferRelativeResize="0"/>
          <p:nvPr/>
        </p:nvPicPr>
        <p:blipFill>
          <a:blip r:embed="rId4">
            <a:alphaModFix/>
          </a:blip>
          <a:stretch>
            <a:fillRect/>
          </a:stretch>
        </p:blipFill>
        <p:spPr>
          <a:xfrm>
            <a:off x="527950" y="1565875"/>
            <a:ext cx="1547000" cy="1546976"/>
          </a:xfrm>
          <a:prstGeom prst="rect">
            <a:avLst/>
          </a:prstGeom>
          <a:noFill/>
          <a:ln>
            <a:noFill/>
          </a:ln>
        </p:spPr>
      </p:pic>
      <p:pic>
        <p:nvPicPr>
          <p:cNvPr id="199" name="Google Shape;199;p31"/>
          <p:cNvPicPr preferRelativeResize="0"/>
          <p:nvPr/>
        </p:nvPicPr>
        <p:blipFill>
          <a:blip r:embed="rId5">
            <a:alphaModFix/>
          </a:blip>
          <a:stretch>
            <a:fillRect/>
          </a:stretch>
        </p:blipFill>
        <p:spPr>
          <a:xfrm>
            <a:off x="7069049" y="1329763"/>
            <a:ext cx="1345076" cy="20191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4" name="Google Shape;204;p32"/>
          <p:cNvGrpSpPr/>
          <p:nvPr/>
        </p:nvGrpSpPr>
        <p:grpSpPr>
          <a:xfrm>
            <a:off x="1293175" y="162700"/>
            <a:ext cx="6318000" cy="3262200"/>
            <a:chOff x="2055175" y="467500"/>
            <a:chExt cx="6318000" cy="3262200"/>
          </a:xfrm>
        </p:grpSpPr>
        <p:sp>
          <p:nvSpPr>
            <p:cNvPr id="205" name="Google Shape;205;p32"/>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Google Shape;207;p32"/>
          <p:cNvPicPr preferRelativeResize="0"/>
          <p:nvPr/>
        </p:nvPicPr>
        <p:blipFill>
          <a:blip r:embed="rId3">
            <a:alphaModFix/>
          </a:blip>
          <a:stretch>
            <a:fillRect/>
          </a:stretch>
        </p:blipFill>
        <p:spPr>
          <a:xfrm>
            <a:off x="247250" y="3925575"/>
            <a:ext cx="1043125" cy="1043125"/>
          </a:xfrm>
          <a:prstGeom prst="rect">
            <a:avLst/>
          </a:prstGeom>
          <a:noFill/>
          <a:ln>
            <a:noFill/>
          </a:ln>
        </p:spPr>
      </p:pic>
      <p:sp>
        <p:nvSpPr>
          <p:cNvPr id="208" name="Google Shape;208;p32"/>
          <p:cNvSpPr txBox="1"/>
          <p:nvPr/>
        </p:nvSpPr>
        <p:spPr>
          <a:xfrm>
            <a:off x="3867625" y="3533925"/>
            <a:ext cx="6036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a:t>
            </a:r>
            <a:endParaRPr/>
          </a:p>
        </p:txBody>
      </p:sp>
      <p:sp>
        <p:nvSpPr>
          <p:cNvPr id="209" name="Google Shape;209;p32"/>
          <p:cNvSpPr txBox="1"/>
          <p:nvPr/>
        </p:nvSpPr>
        <p:spPr>
          <a:xfrm rot="-5400000">
            <a:off x="-294425" y="1495150"/>
            <a:ext cx="25281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Mispronunciation sensitivity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17953"/>
            <a:ext cx="9117224" cy="1312826"/>
          </a:xfrm>
          <a:prstGeom prst="rect">
            <a:avLst/>
          </a:prstGeom>
        </p:spPr>
        <p:txBody>
          <a:bodyPr spcFirstLastPara="1" wrap="square" lIns="91425" tIns="91425" rIns="91425" bIns="91425" anchor="b" anchorCtr="0">
            <a:noAutofit/>
          </a:bodyPr>
          <a:lstStyle/>
          <a:p>
            <a:pPr lvl="0"/>
            <a:r>
              <a:rPr lang="en-US" sz="2800" dirty="0"/>
              <a:t>Babies know words, even when they're mispronounced: </a:t>
            </a:r>
            <a:br>
              <a:rPr lang="en-US" sz="2800" dirty="0"/>
            </a:br>
            <a:r>
              <a:rPr lang="en-US" sz="2800" dirty="0"/>
              <a:t>A meta-analysis of mispronunciation sensitivity studies</a:t>
            </a:r>
            <a:endParaRPr sz="2800" dirty="0"/>
          </a:p>
        </p:txBody>
      </p:sp>
      <p:pic>
        <p:nvPicPr>
          <p:cNvPr id="55" name="Google Shape;55;p13"/>
          <p:cNvPicPr preferRelativeResize="0"/>
          <p:nvPr/>
        </p:nvPicPr>
        <p:blipFill>
          <a:blip r:embed="rId3">
            <a:alphaModFix/>
          </a:blip>
          <a:stretch>
            <a:fillRect/>
          </a:stretch>
        </p:blipFill>
        <p:spPr>
          <a:xfrm>
            <a:off x="6142050" y="4167024"/>
            <a:ext cx="2975174" cy="929726"/>
          </a:xfrm>
          <a:prstGeom prst="rect">
            <a:avLst/>
          </a:prstGeom>
          <a:noFill/>
          <a:ln>
            <a:noFill/>
          </a:ln>
        </p:spPr>
      </p:pic>
      <p:pic>
        <p:nvPicPr>
          <p:cNvPr id="56" name="Google Shape;56;p13"/>
          <p:cNvPicPr preferRelativeResize="0"/>
          <p:nvPr/>
        </p:nvPicPr>
        <p:blipFill rotWithShape="1">
          <a:blip r:embed="rId4">
            <a:alphaModFix/>
          </a:blip>
          <a:srcRect t="24123" b="29787"/>
          <a:stretch/>
        </p:blipFill>
        <p:spPr>
          <a:xfrm>
            <a:off x="152400" y="4218550"/>
            <a:ext cx="3469674" cy="839551"/>
          </a:xfrm>
          <a:prstGeom prst="rect">
            <a:avLst/>
          </a:prstGeom>
          <a:noFill/>
          <a:ln>
            <a:noFill/>
          </a:ln>
        </p:spPr>
      </p:pic>
      <p:sp>
        <p:nvSpPr>
          <p:cNvPr id="57" name="Google Shape;57;p13"/>
          <p:cNvSpPr txBox="1">
            <a:spLocks noGrp="1"/>
          </p:cNvSpPr>
          <p:nvPr>
            <p:ph type="subTitle" idx="1"/>
          </p:nvPr>
        </p:nvSpPr>
        <p:spPr>
          <a:xfrm>
            <a:off x="311700" y="2466732"/>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Katie Von Holzen</a:t>
            </a:r>
            <a:r>
              <a:rPr lang="en" sz="2000" baseline="30000" dirty="0"/>
              <a:t>1</a:t>
            </a:r>
            <a:r>
              <a:rPr lang="en" sz="2000" dirty="0"/>
              <a:t> &amp; </a:t>
            </a:r>
            <a:endParaRPr sz="2000" dirty="0"/>
          </a:p>
          <a:p>
            <a:pPr marL="0" lvl="0" indent="0" algn="ctr" rtl="0">
              <a:spcBef>
                <a:spcPts val="0"/>
              </a:spcBef>
              <a:spcAft>
                <a:spcPts val="0"/>
              </a:spcAft>
              <a:buNone/>
            </a:pPr>
            <a:r>
              <a:rPr lang="en" sz="2000" dirty="0"/>
              <a:t>Christina Bergmann</a:t>
            </a:r>
            <a:r>
              <a:rPr lang="en" sz="2000" baseline="30000" dirty="0"/>
              <a:t>2</a:t>
            </a:r>
            <a:endParaRPr sz="2000" baseline="30000" dirty="0">
              <a:solidFill>
                <a:srgbClr val="000000"/>
              </a:solidFill>
            </a:endParaRPr>
          </a:p>
          <a:p>
            <a:pPr marL="0" lvl="0" indent="0" algn="ctr" rtl="0">
              <a:spcBef>
                <a:spcPts val="0"/>
              </a:spcBef>
              <a:spcAft>
                <a:spcPts val="0"/>
              </a:spcAft>
              <a:buNone/>
            </a:pPr>
            <a:endParaRPr baseline="30000" dirty="0">
              <a:solidFill>
                <a:srgbClr val="000000"/>
              </a:solidFill>
            </a:endParaRPr>
          </a:p>
          <a:p>
            <a:pPr marL="0" lvl="0" indent="0" algn="ctr" rtl="0">
              <a:lnSpc>
                <a:spcPct val="115000"/>
              </a:lnSpc>
              <a:spcBef>
                <a:spcPts val="0"/>
              </a:spcBef>
              <a:spcAft>
                <a:spcPts val="0"/>
              </a:spcAft>
              <a:buClr>
                <a:schemeClr val="dk1"/>
              </a:buClr>
              <a:buSzPts val="1100"/>
              <a:buFont typeface="Arial"/>
              <a:buNone/>
            </a:pPr>
            <a:r>
              <a:rPr lang="en" sz="1400" b="1" dirty="0">
                <a:solidFill>
                  <a:srgbClr val="000000"/>
                </a:solidFill>
              </a:rPr>
              <a:t>1. TU Dortmund, Germany</a:t>
            </a:r>
            <a:endParaRPr sz="1400" b="1" dirty="0">
              <a:solidFill>
                <a:srgbClr val="000000"/>
              </a:solidFill>
            </a:endParaRPr>
          </a:p>
          <a:p>
            <a:pPr marL="0" lvl="0" indent="0" algn="ctr" rtl="0">
              <a:lnSpc>
                <a:spcPct val="115000"/>
              </a:lnSpc>
              <a:spcBef>
                <a:spcPts val="0"/>
              </a:spcBef>
              <a:spcAft>
                <a:spcPts val="0"/>
              </a:spcAft>
              <a:buClr>
                <a:schemeClr val="dk1"/>
              </a:buClr>
              <a:buSzPts val="1100"/>
              <a:buFont typeface="Arial"/>
              <a:buNone/>
            </a:pPr>
            <a:r>
              <a:rPr lang="en" sz="1400" b="1" dirty="0">
                <a:solidFill>
                  <a:srgbClr val="000000"/>
                </a:solidFill>
              </a:rPr>
              <a:t>2. Max Planck Institute for Psycholinguistics, The Netherlands</a:t>
            </a:r>
            <a:endParaRPr sz="1400" b="1" dirty="0">
              <a:solidFill>
                <a:srgbClr val="000000"/>
              </a:solidFill>
            </a:endParaRPr>
          </a:p>
          <a:p>
            <a:pPr marL="0" lvl="0" indent="0" algn="ctr" rtl="0">
              <a:spcBef>
                <a:spcPts val="0"/>
              </a:spcBef>
              <a:spcAft>
                <a:spcPts val="0"/>
              </a:spcAft>
              <a:buNone/>
            </a:pPr>
            <a:endParaRPr baseline="30000" dirty="0">
              <a:solidFill>
                <a:srgbClr val="000000"/>
              </a:solidFill>
            </a:endParaRPr>
          </a:p>
        </p:txBody>
      </p:sp>
      <p:pic>
        <p:nvPicPr>
          <p:cNvPr id="6" name="Google Shape;65;p14">
            <a:extLst>
              <a:ext uri="{FF2B5EF4-FFF2-40B4-BE49-F238E27FC236}">
                <a16:creationId xmlns:a16="http://schemas.microsoft.com/office/drawing/2014/main" id="{6D8E5A31-286D-4483-8085-D5EAFF58E10F}"/>
              </a:ext>
            </a:extLst>
          </p:cNvPr>
          <p:cNvPicPr preferRelativeResize="0"/>
          <p:nvPr/>
        </p:nvPicPr>
        <p:blipFill>
          <a:blip r:embed="rId5">
            <a:alphaModFix/>
          </a:blip>
          <a:stretch>
            <a:fillRect/>
          </a:stretch>
        </p:blipFill>
        <p:spPr>
          <a:xfrm>
            <a:off x="6800710" y="1401239"/>
            <a:ext cx="1051016" cy="1401355"/>
          </a:xfrm>
          <a:prstGeom prst="rect">
            <a:avLst/>
          </a:prstGeom>
          <a:noFill/>
          <a:ln>
            <a:noFill/>
          </a:ln>
        </p:spPr>
      </p:pic>
      <p:pic>
        <p:nvPicPr>
          <p:cNvPr id="7" name="Google Shape;67;p14">
            <a:extLst>
              <a:ext uri="{FF2B5EF4-FFF2-40B4-BE49-F238E27FC236}">
                <a16:creationId xmlns:a16="http://schemas.microsoft.com/office/drawing/2014/main" id="{2A99AF91-0417-4EDA-9418-31EF35F3A67A}"/>
              </a:ext>
            </a:extLst>
          </p:cNvPr>
          <p:cNvPicPr preferRelativeResize="0"/>
          <p:nvPr/>
        </p:nvPicPr>
        <p:blipFill>
          <a:blip r:embed="rId6">
            <a:alphaModFix/>
          </a:blip>
          <a:stretch>
            <a:fillRect/>
          </a:stretch>
        </p:blipFill>
        <p:spPr>
          <a:xfrm>
            <a:off x="152400" y="2952375"/>
            <a:ext cx="2051694" cy="792600"/>
          </a:xfrm>
          <a:prstGeom prst="rect">
            <a:avLst/>
          </a:prstGeom>
          <a:noFill/>
          <a:ln>
            <a:noFill/>
          </a:ln>
        </p:spPr>
      </p:pic>
      <p:pic>
        <p:nvPicPr>
          <p:cNvPr id="8" name="Google Shape;68;p14">
            <a:extLst>
              <a:ext uri="{FF2B5EF4-FFF2-40B4-BE49-F238E27FC236}">
                <a16:creationId xmlns:a16="http://schemas.microsoft.com/office/drawing/2014/main" id="{BDD2A993-8DCE-448B-87FB-0BEC2B6255AA}"/>
              </a:ext>
            </a:extLst>
          </p:cNvPr>
          <p:cNvPicPr preferRelativeResize="0"/>
          <p:nvPr/>
        </p:nvPicPr>
        <p:blipFill>
          <a:blip r:embed="rId7">
            <a:alphaModFix/>
          </a:blip>
          <a:stretch>
            <a:fillRect/>
          </a:stretch>
        </p:blipFill>
        <p:spPr>
          <a:xfrm>
            <a:off x="7971119" y="2571750"/>
            <a:ext cx="980574" cy="1350749"/>
          </a:xfrm>
          <a:prstGeom prst="rect">
            <a:avLst/>
          </a:prstGeom>
          <a:noFill/>
          <a:ln>
            <a:noFill/>
          </a:ln>
        </p:spPr>
      </p:pic>
    </p:spTree>
    <p:extLst>
      <p:ext uri="{BB962C8B-B14F-4D97-AF65-F5344CB8AC3E}">
        <p14:creationId xmlns:p14="http://schemas.microsoft.com/office/powerpoint/2010/main" val="3868956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pSp>
        <p:nvGrpSpPr>
          <p:cNvPr id="214" name="Google Shape;214;p33"/>
          <p:cNvGrpSpPr/>
          <p:nvPr/>
        </p:nvGrpSpPr>
        <p:grpSpPr>
          <a:xfrm>
            <a:off x="1293175" y="162700"/>
            <a:ext cx="6318000" cy="3262200"/>
            <a:chOff x="2055175" y="467500"/>
            <a:chExt cx="6318000" cy="3262200"/>
          </a:xfrm>
        </p:grpSpPr>
        <p:sp>
          <p:nvSpPr>
            <p:cNvPr id="215" name="Google Shape;215;p33"/>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7" name="Google Shape;217;p33"/>
          <p:cNvPicPr preferRelativeResize="0"/>
          <p:nvPr/>
        </p:nvPicPr>
        <p:blipFill>
          <a:blip r:embed="rId3">
            <a:alphaModFix/>
          </a:blip>
          <a:stretch>
            <a:fillRect/>
          </a:stretch>
        </p:blipFill>
        <p:spPr>
          <a:xfrm>
            <a:off x="247250" y="3925575"/>
            <a:ext cx="1043125" cy="1043125"/>
          </a:xfrm>
          <a:prstGeom prst="rect">
            <a:avLst/>
          </a:prstGeom>
          <a:noFill/>
          <a:ln>
            <a:noFill/>
          </a:ln>
        </p:spPr>
      </p:pic>
      <p:sp>
        <p:nvSpPr>
          <p:cNvPr id="218" name="Google Shape;218;p33"/>
          <p:cNvSpPr txBox="1"/>
          <p:nvPr/>
        </p:nvSpPr>
        <p:spPr>
          <a:xfrm>
            <a:off x="3867625" y="3533925"/>
            <a:ext cx="6036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a:t>
            </a:r>
            <a:endParaRPr/>
          </a:p>
        </p:txBody>
      </p:sp>
      <p:sp>
        <p:nvSpPr>
          <p:cNvPr id="219" name="Google Shape;219;p33"/>
          <p:cNvSpPr txBox="1"/>
          <p:nvPr/>
        </p:nvSpPr>
        <p:spPr>
          <a:xfrm rot="-5400000">
            <a:off x="-294425" y="1495150"/>
            <a:ext cx="25281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Mispronunciation sensitivity</a:t>
            </a:r>
            <a:endParaRPr/>
          </a:p>
        </p:txBody>
      </p:sp>
      <p:sp>
        <p:nvSpPr>
          <p:cNvPr id="220" name="Google Shape;220;p33"/>
          <p:cNvSpPr/>
          <p:nvPr/>
        </p:nvSpPr>
        <p:spPr>
          <a:xfrm>
            <a:off x="6633274" y="108425"/>
            <a:ext cx="2392416" cy="18486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txBox="1"/>
          <p:nvPr/>
        </p:nvSpPr>
        <p:spPr>
          <a:xfrm>
            <a:off x="7122600" y="58687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7B7B7"/>
                </a:solidFill>
              </a:rPr>
              <a:t>dog</a:t>
            </a:r>
            <a:endParaRPr>
              <a:solidFill>
                <a:srgbClr val="B7B7B7"/>
              </a:solidFill>
            </a:endParaRPr>
          </a:p>
        </p:txBody>
      </p:sp>
      <p:sp>
        <p:nvSpPr>
          <p:cNvPr id="222" name="Google Shape;222;p33"/>
          <p:cNvSpPr txBox="1"/>
          <p:nvPr/>
        </p:nvSpPr>
        <p:spPr>
          <a:xfrm>
            <a:off x="7264100" y="1097850"/>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7B7B7"/>
                </a:solidFill>
              </a:rPr>
              <a:t>baby</a:t>
            </a:r>
            <a:endParaRPr>
              <a:solidFill>
                <a:srgbClr val="B7B7B7"/>
              </a:solidFill>
            </a:endParaRPr>
          </a:p>
        </p:txBody>
      </p:sp>
      <p:sp>
        <p:nvSpPr>
          <p:cNvPr id="223" name="Google Shape;223;p33"/>
          <p:cNvSpPr txBox="1"/>
          <p:nvPr/>
        </p:nvSpPr>
        <p:spPr>
          <a:xfrm>
            <a:off x="7982100" y="84792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7B7B7"/>
                </a:solidFill>
              </a:rPr>
              <a:t>milk</a:t>
            </a:r>
            <a:endParaRPr>
              <a:solidFill>
                <a:srgbClr val="B7B7B7"/>
              </a:solidFill>
            </a:endParaRPr>
          </a:p>
        </p:txBody>
      </p:sp>
      <p:sp>
        <p:nvSpPr>
          <p:cNvPr id="224" name="Google Shape;224;p33"/>
          <p:cNvSpPr txBox="1"/>
          <p:nvPr/>
        </p:nvSpPr>
        <p:spPr>
          <a:xfrm>
            <a:off x="7982100" y="374800"/>
            <a:ext cx="7608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7B7B7"/>
                </a:solidFill>
              </a:rPr>
              <a:t>apple</a:t>
            </a:r>
            <a:endParaRPr>
              <a:solidFill>
                <a:srgbClr val="B7B7B7"/>
              </a:solidFill>
            </a:endParaRPr>
          </a:p>
        </p:txBody>
      </p:sp>
      <p:sp>
        <p:nvSpPr>
          <p:cNvPr id="225" name="Google Shape;225;p33"/>
          <p:cNvSpPr/>
          <p:nvPr/>
        </p:nvSpPr>
        <p:spPr>
          <a:xfrm>
            <a:off x="1902175" y="246812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grpSp>
        <p:nvGrpSpPr>
          <p:cNvPr id="230" name="Google Shape;230;p34"/>
          <p:cNvGrpSpPr/>
          <p:nvPr/>
        </p:nvGrpSpPr>
        <p:grpSpPr>
          <a:xfrm>
            <a:off x="1293175" y="162700"/>
            <a:ext cx="6318000" cy="3262200"/>
            <a:chOff x="2055175" y="467500"/>
            <a:chExt cx="6318000" cy="3262200"/>
          </a:xfrm>
        </p:grpSpPr>
        <p:sp>
          <p:nvSpPr>
            <p:cNvPr id="231" name="Google Shape;231;p34"/>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4"/>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3" name="Google Shape;233;p34"/>
          <p:cNvPicPr preferRelativeResize="0"/>
          <p:nvPr/>
        </p:nvPicPr>
        <p:blipFill>
          <a:blip r:embed="rId3">
            <a:alphaModFix/>
          </a:blip>
          <a:stretch>
            <a:fillRect/>
          </a:stretch>
        </p:blipFill>
        <p:spPr>
          <a:xfrm>
            <a:off x="247250" y="3925575"/>
            <a:ext cx="1043125" cy="1043125"/>
          </a:xfrm>
          <a:prstGeom prst="rect">
            <a:avLst/>
          </a:prstGeom>
          <a:noFill/>
          <a:ln>
            <a:noFill/>
          </a:ln>
        </p:spPr>
      </p:pic>
      <p:sp>
        <p:nvSpPr>
          <p:cNvPr id="234" name="Google Shape;234;p34"/>
          <p:cNvSpPr txBox="1"/>
          <p:nvPr/>
        </p:nvSpPr>
        <p:spPr>
          <a:xfrm>
            <a:off x="3867625" y="3533925"/>
            <a:ext cx="6036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a:t>
            </a:r>
            <a:endParaRPr/>
          </a:p>
        </p:txBody>
      </p:sp>
      <p:sp>
        <p:nvSpPr>
          <p:cNvPr id="235" name="Google Shape;235;p34"/>
          <p:cNvSpPr/>
          <p:nvPr/>
        </p:nvSpPr>
        <p:spPr>
          <a:xfrm>
            <a:off x="1902175" y="246812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p:nvPr/>
        </p:nvSpPr>
        <p:spPr>
          <a:xfrm>
            <a:off x="2913625" y="233790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p:nvPr/>
        </p:nvSpPr>
        <p:spPr>
          <a:xfrm>
            <a:off x="4087825" y="217540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5262775" y="182785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6241625" y="154557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txBox="1"/>
          <p:nvPr/>
        </p:nvSpPr>
        <p:spPr>
          <a:xfrm rot="-5400000">
            <a:off x="-294425" y="1495150"/>
            <a:ext cx="25281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Mispronunciation sensitivity</a:t>
            </a:r>
            <a:endParaRPr/>
          </a:p>
        </p:txBody>
      </p:sp>
      <p:sp>
        <p:nvSpPr>
          <p:cNvPr id="241" name="Google Shape;241;p34"/>
          <p:cNvSpPr/>
          <p:nvPr/>
        </p:nvSpPr>
        <p:spPr>
          <a:xfrm>
            <a:off x="6633274" y="108425"/>
            <a:ext cx="2392416" cy="18486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txBox="1"/>
          <p:nvPr/>
        </p:nvSpPr>
        <p:spPr>
          <a:xfrm>
            <a:off x="7122600" y="58687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dog</a:t>
            </a:r>
            <a:endParaRPr/>
          </a:p>
        </p:txBody>
      </p:sp>
      <p:sp>
        <p:nvSpPr>
          <p:cNvPr id="243" name="Google Shape;243;p34"/>
          <p:cNvSpPr txBox="1"/>
          <p:nvPr/>
        </p:nvSpPr>
        <p:spPr>
          <a:xfrm>
            <a:off x="7264100" y="1097850"/>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baby</a:t>
            </a:r>
            <a:endParaRPr/>
          </a:p>
        </p:txBody>
      </p:sp>
      <p:sp>
        <p:nvSpPr>
          <p:cNvPr id="244" name="Google Shape;244;p34"/>
          <p:cNvSpPr txBox="1"/>
          <p:nvPr/>
        </p:nvSpPr>
        <p:spPr>
          <a:xfrm>
            <a:off x="7982100" y="84792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milk</a:t>
            </a:r>
            <a:endParaRPr/>
          </a:p>
        </p:txBody>
      </p:sp>
      <p:sp>
        <p:nvSpPr>
          <p:cNvPr id="245" name="Google Shape;245;p34"/>
          <p:cNvSpPr txBox="1"/>
          <p:nvPr/>
        </p:nvSpPr>
        <p:spPr>
          <a:xfrm>
            <a:off x="7982100" y="374800"/>
            <a:ext cx="7608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apple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pSp>
        <p:nvGrpSpPr>
          <p:cNvPr id="250" name="Google Shape;250;p35"/>
          <p:cNvGrpSpPr/>
          <p:nvPr/>
        </p:nvGrpSpPr>
        <p:grpSpPr>
          <a:xfrm>
            <a:off x="1293175" y="162700"/>
            <a:ext cx="6318000" cy="3262200"/>
            <a:chOff x="2055175" y="467500"/>
            <a:chExt cx="6318000" cy="3262200"/>
          </a:xfrm>
        </p:grpSpPr>
        <p:sp>
          <p:nvSpPr>
            <p:cNvPr id="251" name="Google Shape;251;p35"/>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5"/>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3" name="Google Shape;253;p35"/>
          <p:cNvPicPr preferRelativeResize="0"/>
          <p:nvPr/>
        </p:nvPicPr>
        <p:blipFill>
          <a:blip r:embed="rId3">
            <a:alphaModFix/>
          </a:blip>
          <a:stretch>
            <a:fillRect/>
          </a:stretch>
        </p:blipFill>
        <p:spPr>
          <a:xfrm>
            <a:off x="247250" y="3925575"/>
            <a:ext cx="1043125" cy="1043125"/>
          </a:xfrm>
          <a:prstGeom prst="rect">
            <a:avLst/>
          </a:prstGeom>
          <a:noFill/>
          <a:ln>
            <a:noFill/>
          </a:ln>
        </p:spPr>
      </p:pic>
      <p:sp>
        <p:nvSpPr>
          <p:cNvPr id="254" name="Google Shape;254;p35"/>
          <p:cNvSpPr txBox="1"/>
          <p:nvPr/>
        </p:nvSpPr>
        <p:spPr>
          <a:xfrm>
            <a:off x="3867625" y="3533925"/>
            <a:ext cx="6036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a:t>
            </a:r>
            <a:endParaRPr/>
          </a:p>
        </p:txBody>
      </p:sp>
      <p:sp>
        <p:nvSpPr>
          <p:cNvPr id="255" name="Google Shape;255;p35"/>
          <p:cNvSpPr txBox="1"/>
          <p:nvPr/>
        </p:nvSpPr>
        <p:spPr>
          <a:xfrm rot="-5400000">
            <a:off x="-294425" y="1495150"/>
            <a:ext cx="25281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Mispronunciation sensitivity</a:t>
            </a:r>
            <a:endParaRPr/>
          </a:p>
        </p:txBody>
      </p:sp>
      <p:sp>
        <p:nvSpPr>
          <p:cNvPr id="256" name="Google Shape;256;p35"/>
          <p:cNvSpPr/>
          <p:nvPr/>
        </p:nvSpPr>
        <p:spPr>
          <a:xfrm>
            <a:off x="6633274" y="108425"/>
            <a:ext cx="2392416" cy="18486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txBox="1"/>
          <p:nvPr/>
        </p:nvSpPr>
        <p:spPr>
          <a:xfrm>
            <a:off x="7122600" y="58687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dog</a:t>
            </a:r>
            <a:endParaRPr/>
          </a:p>
        </p:txBody>
      </p:sp>
      <p:sp>
        <p:nvSpPr>
          <p:cNvPr id="258" name="Google Shape;258;p35"/>
          <p:cNvSpPr txBox="1"/>
          <p:nvPr/>
        </p:nvSpPr>
        <p:spPr>
          <a:xfrm>
            <a:off x="7264100" y="1097850"/>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baby</a:t>
            </a:r>
            <a:endParaRPr/>
          </a:p>
        </p:txBody>
      </p:sp>
      <p:sp>
        <p:nvSpPr>
          <p:cNvPr id="259" name="Google Shape;259;p35"/>
          <p:cNvSpPr txBox="1"/>
          <p:nvPr/>
        </p:nvSpPr>
        <p:spPr>
          <a:xfrm>
            <a:off x="7982100" y="84792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milk</a:t>
            </a:r>
            <a:endParaRPr/>
          </a:p>
        </p:txBody>
      </p:sp>
      <p:sp>
        <p:nvSpPr>
          <p:cNvPr id="260" name="Google Shape;260;p35"/>
          <p:cNvSpPr txBox="1"/>
          <p:nvPr/>
        </p:nvSpPr>
        <p:spPr>
          <a:xfrm>
            <a:off x="7982100" y="374800"/>
            <a:ext cx="7608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apple</a:t>
            </a:r>
            <a:endParaRPr/>
          </a:p>
        </p:txBody>
      </p:sp>
      <p:sp>
        <p:nvSpPr>
          <p:cNvPr id="261" name="Google Shape;261;p35"/>
          <p:cNvSpPr txBox="1">
            <a:spLocks noGrp="1"/>
          </p:cNvSpPr>
          <p:nvPr>
            <p:ph type="body" idx="4294967295"/>
          </p:nvPr>
        </p:nvSpPr>
        <p:spPr>
          <a:xfrm>
            <a:off x="1489850" y="3979225"/>
            <a:ext cx="7612200" cy="80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dirty="0"/>
              <a:t>Theory 1: </a:t>
            </a:r>
            <a:r>
              <a:rPr lang="en" sz="1700" dirty="0"/>
              <a:t>Mispronunciation sensitivity increases over time</a:t>
            </a:r>
            <a:endParaRPr sz="1700" dirty="0"/>
          </a:p>
          <a:p>
            <a:pPr marL="457200" marR="0" lvl="0" indent="-317500" algn="l" rtl="0">
              <a:lnSpc>
                <a:spcPct val="115000"/>
              </a:lnSpc>
              <a:spcBef>
                <a:spcPts val="0"/>
              </a:spcBef>
              <a:spcAft>
                <a:spcPts val="0"/>
              </a:spcAft>
              <a:buSzPts val="1400"/>
              <a:buChar char="-"/>
            </a:pPr>
            <a:r>
              <a:rPr lang="en-US" sz="1400" dirty="0"/>
              <a:t>From holistic to more detailed representations</a:t>
            </a:r>
            <a:endParaRPr lang="en" sz="1400" dirty="0"/>
          </a:p>
          <a:p>
            <a:pPr marL="457200" marR="0" lvl="0" indent="-317500" algn="l" rtl="0">
              <a:lnSpc>
                <a:spcPct val="115000"/>
              </a:lnSpc>
              <a:spcBef>
                <a:spcPts val="0"/>
              </a:spcBef>
              <a:spcAft>
                <a:spcPts val="0"/>
              </a:spcAft>
              <a:buSzPts val="1400"/>
              <a:buChar char="-"/>
            </a:pPr>
            <a:r>
              <a:rPr lang="en" sz="1400" dirty="0"/>
              <a:t>Altvater-Mackensen &amp; Mani, 2013; Mani &amp; Plunkett, 2007; van der Feest &amp; Fikkert, 2015</a:t>
            </a:r>
            <a:endParaRPr sz="1400" dirty="0"/>
          </a:p>
        </p:txBody>
      </p:sp>
      <p:sp>
        <p:nvSpPr>
          <p:cNvPr id="262" name="Google Shape;262;p35"/>
          <p:cNvSpPr/>
          <p:nvPr/>
        </p:nvSpPr>
        <p:spPr>
          <a:xfrm>
            <a:off x="1902175" y="246812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p:nvPr/>
        </p:nvSpPr>
        <p:spPr>
          <a:xfrm>
            <a:off x="2913625" y="233790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4087825" y="217540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5262775" y="182785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6241625" y="154557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40"/>
          <p:cNvGrpSpPr/>
          <p:nvPr/>
        </p:nvGrpSpPr>
        <p:grpSpPr>
          <a:xfrm>
            <a:off x="1293175" y="162700"/>
            <a:ext cx="6318000" cy="3262200"/>
            <a:chOff x="2055175" y="467500"/>
            <a:chExt cx="6318000" cy="3262200"/>
          </a:xfrm>
        </p:grpSpPr>
        <p:sp>
          <p:nvSpPr>
            <p:cNvPr id="353" name="Google Shape;353;p40"/>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5" name="Google Shape;355;p40"/>
          <p:cNvPicPr preferRelativeResize="0"/>
          <p:nvPr/>
        </p:nvPicPr>
        <p:blipFill>
          <a:blip r:embed="rId3">
            <a:alphaModFix/>
          </a:blip>
          <a:stretch>
            <a:fillRect/>
          </a:stretch>
        </p:blipFill>
        <p:spPr>
          <a:xfrm>
            <a:off x="247250" y="3925575"/>
            <a:ext cx="1043125" cy="1043125"/>
          </a:xfrm>
          <a:prstGeom prst="rect">
            <a:avLst/>
          </a:prstGeom>
          <a:noFill/>
          <a:ln>
            <a:noFill/>
          </a:ln>
        </p:spPr>
      </p:pic>
      <p:sp>
        <p:nvSpPr>
          <p:cNvPr id="356" name="Google Shape;356;p40"/>
          <p:cNvSpPr txBox="1"/>
          <p:nvPr/>
        </p:nvSpPr>
        <p:spPr>
          <a:xfrm>
            <a:off x="3867625" y="3533925"/>
            <a:ext cx="6036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a:t>
            </a:r>
            <a:endParaRPr/>
          </a:p>
        </p:txBody>
      </p:sp>
      <p:sp>
        <p:nvSpPr>
          <p:cNvPr id="357" name="Google Shape;357;p40"/>
          <p:cNvSpPr txBox="1"/>
          <p:nvPr/>
        </p:nvSpPr>
        <p:spPr>
          <a:xfrm rot="-5400000">
            <a:off x="-294425" y="1495150"/>
            <a:ext cx="25281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Mispronunciation sensitivity</a:t>
            </a:r>
            <a:endParaRPr/>
          </a:p>
        </p:txBody>
      </p:sp>
      <p:sp>
        <p:nvSpPr>
          <p:cNvPr id="358" name="Google Shape;358;p40"/>
          <p:cNvSpPr/>
          <p:nvPr/>
        </p:nvSpPr>
        <p:spPr>
          <a:xfrm flipH="1">
            <a:off x="6241625" y="193472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flipH="1">
            <a:off x="5214350" y="193472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flipH="1">
            <a:off x="4064000" y="194655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flipH="1">
            <a:off x="2913650" y="193472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p:nvPr/>
        </p:nvSpPr>
        <p:spPr>
          <a:xfrm flipH="1">
            <a:off x="1886375" y="195830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6633274" y="108425"/>
            <a:ext cx="2392416" cy="18486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txBox="1"/>
          <p:nvPr/>
        </p:nvSpPr>
        <p:spPr>
          <a:xfrm>
            <a:off x="7122600" y="58687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dog</a:t>
            </a:r>
            <a:endParaRPr/>
          </a:p>
        </p:txBody>
      </p:sp>
      <p:sp>
        <p:nvSpPr>
          <p:cNvPr id="365" name="Google Shape;365;p40"/>
          <p:cNvSpPr txBox="1"/>
          <p:nvPr/>
        </p:nvSpPr>
        <p:spPr>
          <a:xfrm>
            <a:off x="7264100" y="1097850"/>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baby</a:t>
            </a:r>
            <a:endParaRPr/>
          </a:p>
        </p:txBody>
      </p:sp>
      <p:sp>
        <p:nvSpPr>
          <p:cNvPr id="366" name="Google Shape;366;p40"/>
          <p:cNvSpPr txBox="1"/>
          <p:nvPr/>
        </p:nvSpPr>
        <p:spPr>
          <a:xfrm>
            <a:off x="7982100" y="84792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milk</a:t>
            </a:r>
            <a:endParaRPr/>
          </a:p>
        </p:txBody>
      </p:sp>
      <p:sp>
        <p:nvSpPr>
          <p:cNvPr id="367" name="Google Shape;367;p40"/>
          <p:cNvSpPr txBox="1"/>
          <p:nvPr/>
        </p:nvSpPr>
        <p:spPr>
          <a:xfrm>
            <a:off x="7982100" y="374800"/>
            <a:ext cx="7608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apple</a:t>
            </a:r>
            <a:endParaRPr/>
          </a:p>
        </p:txBody>
      </p:sp>
      <p:sp>
        <p:nvSpPr>
          <p:cNvPr id="368" name="Google Shape;368;p40"/>
          <p:cNvSpPr txBox="1">
            <a:spLocks noGrp="1"/>
          </p:cNvSpPr>
          <p:nvPr>
            <p:ph type="body" idx="4294967295"/>
          </p:nvPr>
        </p:nvSpPr>
        <p:spPr>
          <a:xfrm>
            <a:off x="1489850" y="3979225"/>
            <a:ext cx="7612200" cy="80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dirty="0"/>
              <a:t>Theory 2: </a:t>
            </a:r>
            <a:r>
              <a:rPr lang="en" sz="1700" dirty="0"/>
              <a:t>Mispronunciation sensitivity stays the same over time</a:t>
            </a:r>
            <a:endParaRPr sz="1400" dirty="0"/>
          </a:p>
          <a:p>
            <a:pPr marL="457200" marR="0" lvl="0" indent="-317500" algn="l" rtl="0">
              <a:lnSpc>
                <a:spcPct val="115000"/>
              </a:lnSpc>
              <a:spcBef>
                <a:spcPts val="0"/>
              </a:spcBef>
              <a:spcAft>
                <a:spcPts val="0"/>
              </a:spcAft>
              <a:buSzPts val="1400"/>
              <a:buChar char="-"/>
            </a:pPr>
            <a:r>
              <a:rPr lang="en-US" sz="1400" dirty="0"/>
              <a:t>Early specificity</a:t>
            </a:r>
            <a:endParaRPr lang="en" sz="1400" dirty="0"/>
          </a:p>
          <a:p>
            <a:pPr marL="457200" marR="0" lvl="0" indent="-317500" algn="l" rtl="0">
              <a:lnSpc>
                <a:spcPct val="115000"/>
              </a:lnSpc>
              <a:spcBef>
                <a:spcPts val="0"/>
              </a:spcBef>
              <a:spcAft>
                <a:spcPts val="0"/>
              </a:spcAft>
              <a:buSzPts val="1400"/>
              <a:buChar char="-"/>
            </a:pPr>
            <a:r>
              <a:rPr lang="en" sz="1400" dirty="0"/>
              <a:t>Swingley &amp; Aslin, 2000; Bailey &amp; Plunkett, 2002; Zesiger et al., 2012</a:t>
            </a:r>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p38"/>
          <p:cNvGrpSpPr/>
          <p:nvPr/>
        </p:nvGrpSpPr>
        <p:grpSpPr>
          <a:xfrm>
            <a:off x="1293175" y="162700"/>
            <a:ext cx="6318000" cy="3262200"/>
            <a:chOff x="2055175" y="467500"/>
            <a:chExt cx="6318000" cy="3262200"/>
          </a:xfrm>
        </p:grpSpPr>
        <p:sp>
          <p:nvSpPr>
            <p:cNvPr id="312" name="Google Shape;312;p38"/>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4" name="Google Shape;314;p38"/>
          <p:cNvPicPr preferRelativeResize="0"/>
          <p:nvPr/>
        </p:nvPicPr>
        <p:blipFill>
          <a:blip r:embed="rId3">
            <a:alphaModFix/>
          </a:blip>
          <a:stretch>
            <a:fillRect/>
          </a:stretch>
        </p:blipFill>
        <p:spPr>
          <a:xfrm>
            <a:off x="247250" y="3925575"/>
            <a:ext cx="1043125" cy="1043125"/>
          </a:xfrm>
          <a:prstGeom prst="rect">
            <a:avLst/>
          </a:prstGeom>
          <a:noFill/>
          <a:ln>
            <a:noFill/>
          </a:ln>
        </p:spPr>
      </p:pic>
      <p:sp>
        <p:nvSpPr>
          <p:cNvPr id="315" name="Google Shape;315;p38"/>
          <p:cNvSpPr txBox="1"/>
          <p:nvPr/>
        </p:nvSpPr>
        <p:spPr>
          <a:xfrm>
            <a:off x="3867625" y="3533925"/>
            <a:ext cx="6036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a:t>
            </a:r>
            <a:endParaRPr/>
          </a:p>
        </p:txBody>
      </p:sp>
      <p:sp>
        <p:nvSpPr>
          <p:cNvPr id="316" name="Google Shape;316;p38"/>
          <p:cNvSpPr txBox="1"/>
          <p:nvPr/>
        </p:nvSpPr>
        <p:spPr>
          <a:xfrm rot="-5400000">
            <a:off x="-294425" y="1495150"/>
            <a:ext cx="25281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Mispronunciation sensitivity</a:t>
            </a:r>
            <a:endParaRPr/>
          </a:p>
        </p:txBody>
      </p:sp>
      <p:sp>
        <p:nvSpPr>
          <p:cNvPr id="317" name="Google Shape;317;p38"/>
          <p:cNvSpPr/>
          <p:nvPr/>
        </p:nvSpPr>
        <p:spPr>
          <a:xfrm flipH="1">
            <a:off x="6241625" y="193472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flipH="1">
            <a:off x="5230175" y="180450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flipH="1">
            <a:off x="4055975" y="164200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flipH="1">
            <a:off x="2881025" y="1294450"/>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flipH="1">
            <a:off x="1902175" y="1012175"/>
            <a:ext cx="163200" cy="1629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6633274" y="108425"/>
            <a:ext cx="2392416" cy="18486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p:nvPr/>
        </p:nvSpPr>
        <p:spPr>
          <a:xfrm>
            <a:off x="7122600" y="58687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dog</a:t>
            </a:r>
            <a:endParaRPr/>
          </a:p>
        </p:txBody>
      </p:sp>
      <p:sp>
        <p:nvSpPr>
          <p:cNvPr id="324" name="Google Shape;324;p38"/>
          <p:cNvSpPr txBox="1"/>
          <p:nvPr/>
        </p:nvSpPr>
        <p:spPr>
          <a:xfrm>
            <a:off x="7264100" y="1097850"/>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baby</a:t>
            </a:r>
            <a:endParaRPr/>
          </a:p>
        </p:txBody>
      </p:sp>
      <p:sp>
        <p:nvSpPr>
          <p:cNvPr id="325" name="Google Shape;325;p38"/>
          <p:cNvSpPr txBox="1"/>
          <p:nvPr/>
        </p:nvSpPr>
        <p:spPr>
          <a:xfrm>
            <a:off x="7982100" y="847925"/>
            <a:ext cx="6036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milk</a:t>
            </a:r>
            <a:endParaRPr/>
          </a:p>
        </p:txBody>
      </p:sp>
      <p:sp>
        <p:nvSpPr>
          <p:cNvPr id="326" name="Google Shape;326;p38"/>
          <p:cNvSpPr txBox="1"/>
          <p:nvPr/>
        </p:nvSpPr>
        <p:spPr>
          <a:xfrm>
            <a:off x="7982100" y="374800"/>
            <a:ext cx="7608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apple</a:t>
            </a:r>
            <a:endParaRPr/>
          </a:p>
        </p:txBody>
      </p:sp>
      <p:sp>
        <p:nvSpPr>
          <p:cNvPr id="327" name="Google Shape;327;p38"/>
          <p:cNvSpPr txBox="1">
            <a:spLocks noGrp="1"/>
          </p:cNvSpPr>
          <p:nvPr>
            <p:ph type="body" idx="4294967295"/>
          </p:nvPr>
        </p:nvSpPr>
        <p:spPr>
          <a:xfrm>
            <a:off x="1489850" y="3979225"/>
            <a:ext cx="7612200" cy="80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b="1" dirty="0"/>
              <a:t>Theory 3: </a:t>
            </a:r>
            <a:r>
              <a:rPr lang="en" sz="1700" dirty="0"/>
              <a:t>Mispronunciation sensitivity decreases over time</a:t>
            </a:r>
            <a:endParaRPr sz="1700" dirty="0"/>
          </a:p>
          <a:p>
            <a:pPr marL="457200" marR="0" lvl="0" indent="-317500" algn="l" rtl="0">
              <a:lnSpc>
                <a:spcPct val="115000"/>
              </a:lnSpc>
              <a:spcBef>
                <a:spcPts val="0"/>
              </a:spcBef>
              <a:spcAft>
                <a:spcPts val="0"/>
              </a:spcAft>
              <a:buSzPts val="1400"/>
              <a:buChar char="-"/>
            </a:pPr>
            <a:r>
              <a:rPr lang="en" sz="1400" dirty="0"/>
              <a:t>Mani &amp; Plunkett, 2011</a:t>
            </a:r>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373" name="Google Shape;373;p41"/>
          <p:cNvGrpSpPr/>
          <p:nvPr/>
        </p:nvGrpSpPr>
        <p:grpSpPr>
          <a:xfrm>
            <a:off x="540306" y="1265024"/>
            <a:ext cx="2700313" cy="1394264"/>
            <a:chOff x="2055175" y="467500"/>
            <a:chExt cx="6318000" cy="3262200"/>
          </a:xfrm>
        </p:grpSpPr>
        <p:sp>
          <p:nvSpPr>
            <p:cNvPr id="374" name="Google Shape;374;p41"/>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41"/>
          <p:cNvSpPr/>
          <p:nvPr/>
        </p:nvSpPr>
        <p:spPr>
          <a:xfrm>
            <a:off x="800756" y="2250527"/>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a:off x="1233112" y="2194861"/>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1735037" y="2125399"/>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2237282" y="1976836"/>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2655703" y="1856175"/>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1"/>
          <p:cNvGrpSpPr/>
          <p:nvPr/>
        </p:nvGrpSpPr>
        <p:grpSpPr>
          <a:xfrm>
            <a:off x="3299363" y="1236507"/>
            <a:ext cx="2887958" cy="1422645"/>
            <a:chOff x="2055175" y="467500"/>
            <a:chExt cx="6318000" cy="3262200"/>
          </a:xfrm>
        </p:grpSpPr>
        <p:sp>
          <p:nvSpPr>
            <p:cNvPr id="382" name="Google Shape;382;p41"/>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1"/>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1"/>
          <p:cNvSpPr/>
          <p:nvPr/>
        </p:nvSpPr>
        <p:spPr>
          <a:xfrm flipH="1">
            <a:off x="5561665" y="2009424"/>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flipH="1">
            <a:off x="5099266" y="1952625"/>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flipH="1">
            <a:off x="4562462" y="1881749"/>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flipH="1">
            <a:off x="4025316" y="1730161"/>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1"/>
          <p:cNvSpPr/>
          <p:nvPr/>
        </p:nvSpPr>
        <p:spPr>
          <a:xfrm flipH="1">
            <a:off x="3577820" y="1607044"/>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1"/>
          <p:cNvSpPr txBox="1">
            <a:spLocks noGrp="1"/>
          </p:cNvSpPr>
          <p:nvPr>
            <p:ph type="title"/>
          </p:nvPr>
        </p:nvSpPr>
        <p:spPr>
          <a:xfrm>
            <a:off x="1078625" y="692325"/>
            <a:ext cx="1382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Increase</a:t>
            </a:r>
            <a:endParaRPr sz="2400"/>
          </a:p>
        </p:txBody>
      </p:sp>
      <p:sp>
        <p:nvSpPr>
          <p:cNvPr id="390" name="Google Shape;390;p41"/>
          <p:cNvSpPr txBox="1">
            <a:spLocks noGrp="1"/>
          </p:cNvSpPr>
          <p:nvPr>
            <p:ph type="title"/>
          </p:nvPr>
        </p:nvSpPr>
        <p:spPr>
          <a:xfrm>
            <a:off x="3988550" y="692325"/>
            <a:ext cx="1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Decrease</a:t>
            </a:r>
            <a:endParaRPr sz="2400"/>
          </a:p>
        </p:txBody>
      </p:sp>
      <p:grpSp>
        <p:nvGrpSpPr>
          <p:cNvPr id="391" name="Google Shape;391;p41"/>
          <p:cNvGrpSpPr/>
          <p:nvPr/>
        </p:nvGrpSpPr>
        <p:grpSpPr>
          <a:xfrm>
            <a:off x="6246066" y="1250836"/>
            <a:ext cx="2755280" cy="1422645"/>
            <a:chOff x="2055175" y="467500"/>
            <a:chExt cx="6318000" cy="3262200"/>
          </a:xfrm>
        </p:grpSpPr>
        <p:sp>
          <p:nvSpPr>
            <p:cNvPr id="392" name="Google Shape;392;p41"/>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1"/>
          <p:cNvSpPr/>
          <p:nvPr/>
        </p:nvSpPr>
        <p:spPr>
          <a:xfrm flipH="1">
            <a:off x="8403982" y="2023554"/>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flipH="1">
            <a:off x="7956013" y="2023554"/>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flipH="1">
            <a:off x="7454373" y="2028711"/>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flipH="1">
            <a:off x="6952733" y="2023554"/>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flipH="1">
            <a:off x="6504764" y="2033835"/>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txBox="1">
            <a:spLocks noGrp="1"/>
          </p:cNvSpPr>
          <p:nvPr>
            <p:ph type="body" idx="1"/>
          </p:nvPr>
        </p:nvSpPr>
        <p:spPr>
          <a:xfrm>
            <a:off x="464100" y="3731875"/>
            <a:ext cx="2463600" cy="80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400"/>
              <a:t>Altvater-Mackensen &amp; Mani, 2013; Mani &amp; Plunkett, 2007; van der Feest &amp; Fikkert, 2015</a:t>
            </a:r>
            <a:endParaRPr sz="1400"/>
          </a:p>
        </p:txBody>
      </p:sp>
      <p:sp>
        <p:nvSpPr>
          <p:cNvPr id="400" name="Google Shape;400;p41"/>
          <p:cNvSpPr txBox="1">
            <a:spLocks noGrp="1"/>
          </p:cNvSpPr>
          <p:nvPr>
            <p:ph type="body" idx="1"/>
          </p:nvPr>
        </p:nvSpPr>
        <p:spPr>
          <a:xfrm>
            <a:off x="3249650" y="3731875"/>
            <a:ext cx="2700300" cy="406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400"/>
              <a:t>Mani &amp; Plunkett, 2011</a:t>
            </a:r>
            <a:endParaRPr sz="1400"/>
          </a:p>
        </p:txBody>
      </p:sp>
      <p:sp>
        <p:nvSpPr>
          <p:cNvPr id="401" name="Google Shape;401;p41"/>
          <p:cNvSpPr txBox="1">
            <a:spLocks noGrp="1"/>
          </p:cNvSpPr>
          <p:nvPr>
            <p:ph type="title"/>
          </p:nvPr>
        </p:nvSpPr>
        <p:spPr>
          <a:xfrm>
            <a:off x="6695063" y="692325"/>
            <a:ext cx="185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Stays same</a:t>
            </a:r>
            <a:endParaRPr sz="2400"/>
          </a:p>
        </p:txBody>
      </p:sp>
      <p:sp>
        <p:nvSpPr>
          <p:cNvPr id="402" name="Google Shape;402;p41"/>
          <p:cNvSpPr txBox="1">
            <a:spLocks noGrp="1"/>
          </p:cNvSpPr>
          <p:nvPr>
            <p:ph type="body" idx="1"/>
          </p:nvPr>
        </p:nvSpPr>
        <p:spPr>
          <a:xfrm>
            <a:off x="6271900" y="3731875"/>
            <a:ext cx="2888100" cy="80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400"/>
              <a:t>Swingley &amp; Aslin, 2000; Bailey &amp; Plunkett, 2002; Zesiger et al., 2012</a:t>
            </a:r>
            <a:endParaRPr sz="1400"/>
          </a:p>
        </p:txBody>
      </p:sp>
      <p:sp>
        <p:nvSpPr>
          <p:cNvPr id="403" name="Google Shape;403;p41"/>
          <p:cNvSpPr txBox="1">
            <a:spLocks noGrp="1"/>
          </p:cNvSpPr>
          <p:nvPr>
            <p:ph type="body" idx="1"/>
          </p:nvPr>
        </p:nvSpPr>
        <p:spPr>
          <a:xfrm rot="-5400000">
            <a:off x="-1146750" y="1606350"/>
            <a:ext cx="2700300" cy="406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400" b="1"/>
              <a:t>Mispronunciation Sensitivity</a:t>
            </a:r>
            <a:endParaRPr sz="1400" b="1"/>
          </a:p>
        </p:txBody>
      </p:sp>
      <p:sp>
        <p:nvSpPr>
          <p:cNvPr id="404" name="Google Shape;404;p41"/>
          <p:cNvSpPr txBox="1">
            <a:spLocks noGrp="1"/>
          </p:cNvSpPr>
          <p:nvPr>
            <p:ph type="body" idx="1"/>
          </p:nvPr>
        </p:nvSpPr>
        <p:spPr>
          <a:xfrm>
            <a:off x="3299363" y="2702788"/>
            <a:ext cx="2700300" cy="4068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None/>
            </a:pPr>
            <a:r>
              <a:rPr lang="en" sz="1400" b="1"/>
              <a:t>Age</a:t>
            </a:r>
            <a:endParaRPr sz="14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9" name="Google Shape;419;p44"/>
          <p:cNvPicPr preferRelativeResize="0"/>
          <p:nvPr/>
        </p:nvPicPr>
        <p:blipFill>
          <a:blip r:embed="rId3">
            <a:alphaModFix/>
          </a:blip>
          <a:stretch>
            <a:fillRect/>
          </a:stretch>
        </p:blipFill>
        <p:spPr>
          <a:xfrm>
            <a:off x="2334813" y="334563"/>
            <a:ext cx="4474374" cy="4474374"/>
          </a:xfrm>
          <a:prstGeom prst="rect">
            <a:avLst/>
          </a:prstGeom>
          <a:noFill/>
          <a:ln>
            <a:noFill/>
          </a:ln>
        </p:spPr>
      </p:pic>
    </p:spTree>
    <p:extLst>
      <p:ext uri="{BB962C8B-B14F-4D97-AF65-F5344CB8AC3E}">
        <p14:creationId xmlns:p14="http://schemas.microsoft.com/office/powerpoint/2010/main" val="3589044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9" name="Google Shape;419;p44"/>
          <p:cNvPicPr preferRelativeResize="0"/>
          <p:nvPr/>
        </p:nvPicPr>
        <p:blipFill>
          <a:blip r:embed="rId3">
            <a:alphaModFix/>
          </a:blip>
          <a:stretch>
            <a:fillRect/>
          </a:stretch>
        </p:blipFill>
        <p:spPr>
          <a:xfrm>
            <a:off x="152400" y="45854"/>
            <a:ext cx="3200400" cy="3200400"/>
          </a:xfrm>
          <a:prstGeom prst="rect">
            <a:avLst/>
          </a:prstGeom>
          <a:noFill/>
          <a:ln>
            <a:noFill/>
          </a:ln>
        </p:spPr>
      </p:pic>
      <p:pic>
        <p:nvPicPr>
          <p:cNvPr id="2" name="Picture 1">
            <a:extLst>
              <a:ext uri="{FF2B5EF4-FFF2-40B4-BE49-F238E27FC236}">
                <a16:creationId xmlns:a16="http://schemas.microsoft.com/office/drawing/2014/main" id="{7157CF31-4204-4045-B322-F6EC3FDCF331}"/>
              </a:ext>
            </a:extLst>
          </p:cNvPr>
          <p:cNvPicPr>
            <a:picLocks noChangeAspect="1"/>
          </p:cNvPicPr>
          <p:nvPr/>
        </p:nvPicPr>
        <p:blipFill>
          <a:blip r:embed="rId4"/>
          <a:stretch>
            <a:fillRect/>
          </a:stretch>
        </p:blipFill>
        <p:spPr>
          <a:xfrm>
            <a:off x="3570514" y="45854"/>
            <a:ext cx="5421086" cy="4637137"/>
          </a:xfrm>
          <a:prstGeom prst="rect">
            <a:avLst/>
          </a:prstGeom>
        </p:spPr>
      </p:pic>
      <p:pic>
        <p:nvPicPr>
          <p:cNvPr id="5" name="Google Shape;424;p45">
            <a:extLst>
              <a:ext uri="{FF2B5EF4-FFF2-40B4-BE49-F238E27FC236}">
                <a16:creationId xmlns:a16="http://schemas.microsoft.com/office/drawing/2014/main" id="{5CC9E9DA-412B-467E-A982-B1ACB3C6FE14}"/>
              </a:ext>
            </a:extLst>
          </p:cNvPr>
          <p:cNvPicPr preferRelativeResize="0"/>
          <p:nvPr/>
        </p:nvPicPr>
        <p:blipFill>
          <a:blip r:embed="rId5">
            <a:alphaModFix/>
          </a:blip>
          <a:stretch>
            <a:fillRect/>
          </a:stretch>
        </p:blipFill>
        <p:spPr>
          <a:xfrm>
            <a:off x="347427" y="3360740"/>
            <a:ext cx="2810346" cy="1670594"/>
          </a:xfrm>
          <a:prstGeom prst="rect">
            <a:avLst/>
          </a:prstGeom>
          <a:noFill/>
          <a:ln>
            <a:noFill/>
          </a:ln>
        </p:spPr>
      </p:pic>
      <p:sp>
        <p:nvSpPr>
          <p:cNvPr id="6" name="Google Shape;189;p30">
            <a:extLst>
              <a:ext uri="{FF2B5EF4-FFF2-40B4-BE49-F238E27FC236}">
                <a16:creationId xmlns:a16="http://schemas.microsoft.com/office/drawing/2014/main" id="{A8E11959-F7E8-4D03-BAF0-FB99AEF1EDAA}"/>
              </a:ext>
            </a:extLst>
          </p:cNvPr>
          <p:cNvSpPr txBox="1"/>
          <p:nvPr/>
        </p:nvSpPr>
        <p:spPr>
          <a:xfrm>
            <a:off x="5416731" y="4686900"/>
            <a:ext cx="3727269"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Bergmann et al., 2018, </a:t>
            </a:r>
            <a:r>
              <a:rPr lang="en-US" i="1" dirty="0"/>
              <a:t>Child Development</a:t>
            </a:r>
            <a:endParaRPr dirty="0"/>
          </a:p>
        </p:txBody>
      </p:sp>
    </p:spTree>
    <p:extLst>
      <p:ext uri="{BB962C8B-B14F-4D97-AF65-F5344CB8AC3E}">
        <p14:creationId xmlns:p14="http://schemas.microsoft.com/office/powerpoint/2010/main" val="396987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35FCAA-3C39-45EE-9DE3-73A0DAD263DE}"/>
              </a:ext>
            </a:extLst>
          </p:cNvPr>
          <p:cNvPicPr>
            <a:picLocks noChangeAspect="1"/>
          </p:cNvPicPr>
          <p:nvPr/>
        </p:nvPicPr>
        <p:blipFill>
          <a:blip r:embed="rId3"/>
          <a:stretch>
            <a:fillRect/>
          </a:stretch>
        </p:blipFill>
        <p:spPr>
          <a:xfrm>
            <a:off x="256929" y="134955"/>
            <a:ext cx="3257887" cy="2549651"/>
          </a:xfrm>
          <a:prstGeom prst="rect">
            <a:avLst/>
          </a:prstGeom>
        </p:spPr>
      </p:pic>
      <p:sp>
        <p:nvSpPr>
          <p:cNvPr id="9" name="Google Shape;189;p30">
            <a:extLst>
              <a:ext uri="{FF2B5EF4-FFF2-40B4-BE49-F238E27FC236}">
                <a16:creationId xmlns:a16="http://schemas.microsoft.com/office/drawing/2014/main" id="{34BD541A-663A-42E6-864B-64AABFEFC605}"/>
              </a:ext>
            </a:extLst>
          </p:cNvPr>
          <p:cNvSpPr txBox="1"/>
          <p:nvPr/>
        </p:nvSpPr>
        <p:spPr>
          <a:xfrm>
            <a:off x="627883" y="2725777"/>
            <a:ext cx="1968137"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White &amp; Morgan, 2008</a:t>
            </a:r>
            <a:endParaRPr dirty="0"/>
          </a:p>
        </p:txBody>
      </p:sp>
    </p:spTree>
    <p:extLst>
      <p:ext uri="{BB962C8B-B14F-4D97-AF65-F5344CB8AC3E}">
        <p14:creationId xmlns:p14="http://schemas.microsoft.com/office/powerpoint/2010/main" val="206735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35FCAA-3C39-45EE-9DE3-73A0DAD263DE}"/>
              </a:ext>
            </a:extLst>
          </p:cNvPr>
          <p:cNvPicPr>
            <a:picLocks noChangeAspect="1"/>
          </p:cNvPicPr>
          <p:nvPr/>
        </p:nvPicPr>
        <p:blipFill>
          <a:blip r:embed="rId3"/>
          <a:stretch>
            <a:fillRect/>
          </a:stretch>
        </p:blipFill>
        <p:spPr>
          <a:xfrm>
            <a:off x="256929" y="134955"/>
            <a:ext cx="3257887" cy="2549651"/>
          </a:xfrm>
          <a:prstGeom prst="rect">
            <a:avLst/>
          </a:prstGeom>
        </p:spPr>
      </p:pic>
      <p:pic>
        <p:nvPicPr>
          <p:cNvPr id="7" name="Picture 6">
            <a:extLst>
              <a:ext uri="{FF2B5EF4-FFF2-40B4-BE49-F238E27FC236}">
                <a16:creationId xmlns:a16="http://schemas.microsoft.com/office/drawing/2014/main" id="{1DBBB61D-5470-41FC-A3D9-CE89B366D382}"/>
              </a:ext>
            </a:extLst>
          </p:cNvPr>
          <p:cNvPicPr>
            <a:picLocks noChangeAspect="1"/>
          </p:cNvPicPr>
          <p:nvPr/>
        </p:nvPicPr>
        <p:blipFill>
          <a:blip r:embed="rId4"/>
          <a:stretch>
            <a:fillRect/>
          </a:stretch>
        </p:blipFill>
        <p:spPr>
          <a:xfrm>
            <a:off x="2596020" y="1774790"/>
            <a:ext cx="3310604" cy="3310604"/>
          </a:xfrm>
          <a:prstGeom prst="rect">
            <a:avLst/>
          </a:prstGeom>
        </p:spPr>
      </p:pic>
      <p:sp>
        <p:nvSpPr>
          <p:cNvPr id="8" name="Google Shape;189;p30">
            <a:extLst>
              <a:ext uri="{FF2B5EF4-FFF2-40B4-BE49-F238E27FC236}">
                <a16:creationId xmlns:a16="http://schemas.microsoft.com/office/drawing/2014/main" id="{EF448D66-370A-4952-BE03-3B01876B8EC2}"/>
              </a:ext>
            </a:extLst>
          </p:cNvPr>
          <p:cNvSpPr txBox="1"/>
          <p:nvPr/>
        </p:nvSpPr>
        <p:spPr>
          <a:xfrm>
            <a:off x="5761121" y="4748997"/>
            <a:ext cx="1968137"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Swingley</a:t>
            </a:r>
            <a:r>
              <a:rPr lang="en-US" dirty="0"/>
              <a:t>, 2009</a:t>
            </a:r>
            <a:endParaRPr dirty="0"/>
          </a:p>
        </p:txBody>
      </p:sp>
      <p:sp>
        <p:nvSpPr>
          <p:cNvPr id="9" name="Google Shape;189;p30">
            <a:extLst>
              <a:ext uri="{FF2B5EF4-FFF2-40B4-BE49-F238E27FC236}">
                <a16:creationId xmlns:a16="http://schemas.microsoft.com/office/drawing/2014/main" id="{D0B14F62-D71A-4452-A3E4-A04DC2A09AD3}"/>
              </a:ext>
            </a:extLst>
          </p:cNvPr>
          <p:cNvSpPr txBox="1"/>
          <p:nvPr/>
        </p:nvSpPr>
        <p:spPr>
          <a:xfrm>
            <a:off x="627883" y="2725777"/>
            <a:ext cx="1968137"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White &amp; Morgan, 2008</a:t>
            </a:r>
            <a:endParaRPr dirty="0"/>
          </a:p>
        </p:txBody>
      </p:sp>
    </p:spTree>
    <p:extLst>
      <p:ext uri="{BB962C8B-B14F-4D97-AF65-F5344CB8AC3E}">
        <p14:creationId xmlns:p14="http://schemas.microsoft.com/office/powerpoint/2010/main" val="46475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2002963" y="989550"/>
            <a:ext cx="5138076" cy="34253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35FCAA-3C39-45EE-9DE3-73A0DAD263DE}"/>
              </a:ext>
            </a:extLst>
          </p:cNvPr>
          <p:cNvPicPr>
            <a:picLocks noChangeAspect="1"/>
          </p:cNvPicPr>
          <p:nvPr/>
        </p:nvPicPr>
        <p:blipFill>
          <a:blip r:embed="rId3"/>
          <a:stretch>
            <a:fillRect/>
          </a:stretch>
        </p:blipFill>
        <p:spPr>
          <a:xfrm>
            <a:off x="256929" y="134955"/>
            <a:ext cx="3257887" cy="2549651"/>
          </a:xfrm>
          <a:prstGeom prst="rect">
            <a:avLst/>
          </a:prstGeom>
        </p:spPr>
      </p:pic>
      <p:sp>
        <p:nvSpPr>
          <p:cNvPr id="4" name="Google Shape;189;p30">
            <a:extLst>
              <a:ext uri="{FF2B5EF4-FFF2-40B4-BE49-F238E27FC236}">
                <a16:creationId xmlns:a16="http://schemas.microsoft.com/office/drawing/2014/main" id="{DC3EAEFB-CE49-4A64-A35F-A99DD4961C22}"/>
              </a:ext>
            </a:extLst>
          </p:cNvPr>
          <p:cNvSpPr txBox="1"/>
          <p:nvPr/>
        </p:nvSpPr>
        <p:spPr>
          <a:xfrm>
            <a:off x="627883" y="2725777"/>
            <a:ext cx="1968137"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White &amp; Morgan, 2008</a:t>
            </a:r>
            <a:endParaRPr dirty="0"/>
          </a:p>
        </p:txBody>
      </p:sp>
      <p:sp>
        <p:nvSpPr>
          <p:cNvPr id="8" name="Google Shape;189;p30">
            <a:extLst>
              <a:ext uri="{FF2B5EF4-FFF2-40B4-BE49-F238E27FC236}">
                <a16:creationId xmlns:a16="http://schemas.microsoft.com/office/drawing/2014/main" id="{EF448D66-370A-4952-BE03-3B01876B8EC2}"/>
              </a:ext>
            </a:extLst>
          </p:cNvPr>
          <p:cNvSpPr txBox="1"/>
          <p:nvPr/>
        </p:nvSpPr>
        <p:spPr>
          <a:xfrm>
            <a:off x="5822084" y="4748997"/>
            <a:ext cx="1968137"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Swingley</a:t>
            </a:r>
            <a:r>
              <a:rPr lang="en-US" dirty="0"/>
              <a:t>, 2009</a:t>
            </a:r>
            <a:endParaRPr dirty="0"/>
          </a:p>
        </p:txBody>
      </p:sp>
      <p:pic>
        <p:nvPicPr>
          <p:cNvPr id="2" name="Picture 1">
            <a:extLst>
              <a:ext uri="{FF2B5EF4-FFF2-40B4-BE49-F238E27FC236}">
                <a16:creationId xmlns:a16="http://schemas.microsoft.com/office/drawing/2014/main" id="{689B0107-05C8-48DE-93AC-F10B8B64E933}"/>
              </a:ext>
            </a:extLst>
          </p:cNvPr>
          <p:cNvPicPr>
            <a:picLocks noChangeAspect="1"/>
          </p:cNvPicPr>
          <p:nvPr/>
        </p:nvPicPr>
        <p:blipFill rotWithShape="1">
          <a:blip r:embed="rId4"/>
          <a:srcRect t="4768"/>
          <a:stretch/>
        </p:blipFill>
        <p:spPr>
          <a:xfrm>
            <a:off x="5717864" y="30446"/>
            <a:ext cx="3426135" cy="2695331"/>
          </a:xfrm>
          <a:prstGeom prst="rect">
            <a:avLst/>
          </a:prstGeom>
        </p:spPr>
      </p:pic>
      <p:pic>
        <p:nvPicPr>
          <p:cNvPr id="7" name="Picture 6">
            <a:extLst>
              <a:ext uri="{FF2B5EF4-FFF2-40B4-BE49-F238E27FC236}">
                <a16:creationId xmlns:a16="http://schemas.microsoft.com/office/drawing/2014/main" id="{1DBBB61D-5470-41FC-A3D9-CE89B366D382}"/>
              </a:ext>
            </a:extLst>
          </p:cNvPr>
          <p:cNvPicPr>
            <a:picLocks noChangeAspect="1"/>
          </p:cNvPicPr>
          <p:nvPr/>
        </p:nvPicPr>
        <p:blipFill>
          <a:blip r:embed="rId5"/>
          <a:stretch>
            <a:fillRect/>
          </a:stretch>
        </p:blipFill>
        <p:spPr>
          <a:xfrm>
            <a:off x="2596020" y="1774790"/>
            <a:ext cx="3310604" cy="3310604"/>
          </a:xfrm>
          <a:prstGeom prst="rect">
            <a:avLst/>
          </a:prstGeom>
        </p:spPr>
      </p:pic>
      <p:sp>
        <p:nvSpPr>
          <p:cNvPr id="9" name="Google Shape;189;p30">
            <a:extLst>
              <a:ext uri="{FF2B5EF4-FFF2-40B4-BE49-F238E27FC236}">
                <a16:creationId xmlns:a16="http://schemas.microsoft.com/office/drawing/2014/main" id="{8CAD1D0E-151F-4E8A-B849-DFBF6A73DABD}"/>
              </a:ext>
            </a:extLst>
          </p:cNvPr>
          <p:cNvSpPr txBox="1"/>
          <p:nvPr/>
        </p:nvSpPr>
        <p:spPr>
          <a:xfrm>
            <a:off x="6446862" y="2725777"/>
            <a:ext cx="1968137"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Mani &amp; Plunkett, 2007</a:t>
            </a:r>
            <a:endParaRPr dirty="0"/>
          </a:p>
        </p:txBody>
      </p:sp>
    </p:spTree>
    <p:extLst>
      <p:ext uri="{BB962C8B-B14F-4D97-AF65-F5344CB8AC3E}">
        <p14:creationId xmlns:p14="http://schemas.microsoft.com/office/powerpoint/2010/main" val="2558334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4BABEF-5641-49A7-B419-C1D045FE2D2C}"/>
              </a:ext>
            </a:extLst>
          </p:cNvPr>
          <p:cNvPicPr>
            <a:picLocks noChangeAspect="1"/>
          </p:cNvPicPr>
          <p:nvPr/>
        </p:nvPicPr>
        <p:blipFill>
          <a:blip r:embed="rId3"/>
          <a:stretch>
            <a:fillRect/>
          </a:stretch>
        </p:blipFill>
        <p:spPr>
          <a:xfrm>
            <a:off x="814600" y="0"/>
            <a:ext cx="7514799" cy="5143500"/>
          </a:xfrm>
          <a:prstGeom prst="rect">
            <a:avLst/>
          </a:prstGeom>
        </p:spPr>
      </p:pic>
    </p:spTree>
    <p:extLst>
      <p:ext uri="{BB962C8B-B14F-4D97-AF65-F5344CB8AC3E}">
        <p14:creationId xmlns:p14="http://schemas.microsoft.com/office/powerpoint/2010/main" val="4191856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Sample</a:t>
            </a:r>
            <a:endParaRPr/>
          </a:p>
        </p:txBody>
      </p:sp>
      <p:sp>
        <p:nvSpPr>
          <p:cNvPr id="484" name="Google Shape;484;p50"/>
          <p:cNvSpPr txBox="1">
            <a:spLocks noGrp="1"/>
          </p:cNvSpPr>
          <p:nvPr>
            <p:ph type="body" idx="1"/>
          </p:nvPr>
        </p:nvSpPr>
        <p:spPr>
          <a:xfrm>
            <a:off x="311700" y="1152475"/>
            <a:ext cx="39450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Screened over 400 papers</a:t>
            </a:r>
            <a:endParaRPr/>
          </a:p>
          <a:p>
            <a:pPr marL="914400" lvl="1" indent="-342900" algn="l" rtl="0">
              <a:spcBef>
                <a:spcPts val="0"/>
              </a:spcBef>
              <a:spcAft>
                <a:spcPts val="0"/>
              </a:spcAft>
              <a:buSzPts val="1800"/>
              <a:buChar char="○"/>
            </a:pPr>
            <a:r>
              <a:rPr lang="en"/>
              <a:t>Original data</a:t>
            </a:r>
            <a:endParaRPr/>
          </a:p>
          <a:p>
            <a:pPr marL="914400" lvl="1" indent="-342900" algn="l" rtl="0">
              <a:spcBef>
                <a:spcPts val="0"/>
              </a:spcBef>
              <a:spcAft>
                <a:spcPts val="0"/>
              </a:spcAft>
              <a:buSzPts val="1800"/>
              <a:buChar char="○"/>
            </a:pPr>
            <a:r>
              <a:rPr lang="en"/>
              <a:t>Infants younger than 31 months</a:t>
            </a:r>
            <a:endParaRPr/>
          </a:p>
          <a:p>
            <a:pPr marL="914400" lvl="1" indent="-342900" algn="l" rtl="0">
              <a:spcBef>
                <a:spcPts val="0"/>
              </a:spcBef>
              <a:spcAft>
                <a:spcPts val="0"/>
              </a:spcAft>
              <a:buSzPts val="1800"/>
              <a:buChar char="○"/>
            </a:pPr>
            <a:r>
              <a:rPr lang="en"/>
              <a:t>Familiar word recognition</a:t>
            </a:r>
            <a:endParaRPr/>
          </a:p>
          <a:p>
            <a:pPr marL="914400" lvl="1" indent="-342900" algn="l" rtl="0">
              <a:spcBef>
                <a:spcPts val="0"/>
              </a:spcBef>
              <a:spcAft>
                <a:spcPts val="0"/>
              </a:spcAft>
              <a:buSzPts val="1800"/>
              <a:buChar char="○"/>
            </a:pPr>
            <a:r>
              <a:rPr lang="en"/>
              <a:t>Measured eye movements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Sample</a:t>
            </a:r>
            <a:endParaRPr/>
          </a:p>
        </p:txBody>
      </p:sp>
      <p:sp>
        <p:nvSpPr>
          <p:cNvPr id="490" name="Google Shape;490;p51"/>
          <p:cNvSpPr txBox="1">
            <a:spLocks noGrp="1"/>
          </p:cNvSpPr>
          <p:nvPr>
            <p:ph type="body" idx="1"/>
          </p:nvPr>
        </p:nvSpPr>
        <p:spPr>
          <a:xfrm>
            <a:off x="311700" y="1152475"/>
            <a:ext cx="39450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Screened over 400 papers</a:t>
            </a:r>
            <a:endParaRPr/>
          </a:p>
          <a:p>
            <a:pPr marL="914400" lvl="1" indent="-342900" algn="l" rtl="0">
              <a:spcBef>
                <a:spcPts val="0"/>
              </a:spcBef>
              <a:spcAft>
                <a:spcPts val="0"/>
              </a:spcAft>
              <a:buSzPts val="1800"/>
              <a:buChar char="○"/>
            </a:pPr>
            <a:r>
              <a:rPr lang="en"/>
              <a:t>Original data</a:t>
            </a:r>
            <a:endParaRPr/>
          </a:p>
          <a:p>
            <a:pPr marL="914400" lvl="1" indent="-342900" algn="l" rtl="0">
              <a:spcBef>
                <a:spcPts val="0"/>
              </a:spcBef>
              <a:spcAft>
                <a:spcPts val="0"/>
              </a:spcAft>
              <a:buSzPts val="1800"/>
              <a:buChar char="○"/>
            </a:pPr>
            <a:r>
              <a:rPr lang="en"/>
              <a:t>Infants younger than 31 months</a:t>
            </a:r>
            <a:endParaRPr/>
          </a:p>
          <a:p>
            <a:pPr marL="914400" lvl="1" indent="-342900" algn="l" rtl="0">
              <a:spcBef>
                <a:spcPts val="0"/>
              </a:spcBef>
              <a:spcAft>
                <a:spcPts val="0"/>
              </a:spcAft>
              <a:buSzPts val="1800"/>
              <a:buChar char="○"/>
            </a:pPr>
            <a:r>
              <a:rPr lang="en"/>
              <a:t>Familiar word recognition</a:t>
            </a:r>
            <a:endParaRPr/>
          </a:p>
          <a:p>
            <a:pPr marL="914400" lvl="1" indent="-342900" algn="l" rtl="0">
              <a:spcBef>
                <a:spcPts val="0"/>
              </a:spcBef>
              <a:spcAft>
                <a:spcPts val="0"/>
              </a:spcAft>
              <a:buSzPts val="1800"/>
              <a:buChar char="○"/>
            </a:pPr>
            <a:r>
              <a:rPr lang="en"/>
              <a:t>Measured eye movements</a:t>
            </a:r>
            <a:endParaRPr/>
          </a:p>
          <a:p>
            <a:pPr marL="457200" lvl="0" indent="-355600" algn="l" rtl="0">
              <a:spcBef>
                <a:spcPts val="0"/>
              </a:spcBef>
              <a:spcAft>
                <a:spcPts val="0"/>
              </a:spcAft>
              <a:buSzPts val="2000"/>
              <a:buChar char="●"/>
            </a:pPr>
            <a:r>
              <a:rPr lang="en"/>
              <a:t>Final sample: 32 items</a:t>
            </a:r>
            <a:endParaRPr/>
          </a:p>
          <a:p>
            <a:pPr marL="914400" lvl="1" indent="-342900" algn="l" rtl="0">
              <a:spcBef>
                <a:spcPts val="0"/>
              </a:spcBef>
              <a:spcAft>
                <a:spcPts val="0"/>
              </a:spcAft>
              <a:buSzPts val="1800"/>
              <a:buChar char="○"/>
            </a:pPr>
            <a:r>
              <a:rPr lang="en"/>
              <a:t>249 experimental conditions</a:t>
            </a:r>
            <a:endParaRPr/>
          </a:p>
          <a:p>
            <a:pPr marL="914400" lvl="1" indent="-342900" algn="l" rtl="0">
              <a:spcBef>
                <a:spcPts val="0"/>
              </a:spcBef>
              <a:spcAft>
                <a:spcPts val="0"/>
              </a:spcAft>
              <a:buSzPts val="1800"/>
              <a:buChar char="○"/>
            </a:pPr>
            <a:r>
              <a:rPr lang="en"/>
              <a:t>2252 infants</a:t>
            </a:r>
            <a:endParaRPr/>
          </a:p>
        </p:txBody>
      </p:sp>
      <p:pic>
        <p:nvPicPr>
          <p:cNvPr id="491" name="Google Shape;491;p51"/>
          <p:cNvPicPr preferRelativeResize="0"/>
          <p:nvPr/>
        </p:nvPicPr>
        <p:blipFill>
          <a:blip r:embed="rId3">
            <a:alphaModFix/>
          </a:blip>
          <a:stretch>
            <a:fillRect/>
          </a:stretch>
        </p:blipFill>
        <p:spPr>
          <a:xfrm>
            <a:off x="4332900" y="266700"/>
            <a:ext cx="4762500" cy="4762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Size calculation</a:t>
            </a:r>
            <a:endParaRPr/>
          </a:p>
        </p:txBody>
      </p:sp>
      <p:sp>
        <p:nvSpPr>
          <p:cNvPr id="497" name="Google Shape;49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Hedges’ </a:t>
            </a:r>
            <a:r>
              <a:rPr lang="en" i="1"/>
              <a:t>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53"/>
          <p:cNvPicPr preferRelativeResize="0"/>
          <p:nvPr/>
        </p:nvPicPr>
        <p:blipFill>
          <a:blip r:embed="rId3">
            <a:alphaModFix/>
          </a:blip>
          <a:stretch>
            <a:fillRect/>
          </a:stretch>
        </p:blipFill>
        <p:spPr>
          <a:xfrm>
            <a:off x="1346200" y="152400"/>
            <a:ext cx="6451599" cy="483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Size calculation</a:t>
            </a:r>
            <a:endParaRPr/>
          </a:p>
        </p:txBody>
      </p:sp>
      <p:sp>
        <p:nvSpPr>
          <p:cNvPr id="508" name="Google Shape;508;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Hedges’ </a:t>
            </a:r>
            <a:r>
              <a:rPr lang="en" i="1"/>
              <a:t>g</a:t>
            </a:r>
            <a:endParaRPr/>
          </a:p>
          <a:p>
            <a:pPr marL="914400" lvl="1" indent="-342900" algn="l" rtl="0">
              <a:spcBef>
                <a:spcPts val="0"/>
              </a:spcBef>
              <a:spcAft>
                <a:spcPts val="0"/>
              </a:spcAft>
              <a:buSzPts val="1800"/>
              <a:buChar char="○"/>
            </a:pPr>
            <a:r>
              <a:rPr lang="en"/>
              <a:t>Hedges, 1981; Morris, 2000</a:t>
            </a:r>
            <a:endParaRPr/>
          </a:p>
          <a:p>
            <a:pPr marL="914400" lvl="1" indent="-342900" algn="l" rtl="0">
              <a:spcBef>
                <a:spcPts val="0"/>
              </a:spcBef>
              <a:spcAft>
                <a:spcPts val="0"/>
              </a:spcAft>
              <a:buSzPts val="1800"/>
              <a:buChar char="○"/>
            </a:pPr>
            <a:r>
              <a:rPr lang="en"/>
              <a:t>Effect size that corrects for small sample sizes</a:t>
            </a:r>
            <a:endParaRPr/>
          </a:p>
          <a:p>
            <a:pPr marL="914400" lvl="1" indent="-342900" algn="l" rtl="0">
              <a:spcBef>
                <a:spcPts val="0"/>
              </a:spcBef>
              <a:spcAft>
                <a:spcPts val="0"/>
              </a:spcAft>
              <a:buSzPts val="1800"/>
              <a:buChar char="○"/>
            </a:pPr>
            <a:r>
              <a:rPr lang="en"/>
              <a:t>Based on raw data (mean &amp; sd) or test statistics reported in paper</a:t>
            </a:r>
            <a:endParaRPr/>
          </a:p>
          <a:p>
            <a:pPr marL="0" lvl="0" indent="0" algn="l" rtl="0">
              <a:spcBef>
                <a:spcPts val="1600"/>
              </a:spcBef>
              <a:spcAft>
                <a:spcPts val="16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body" idx="1"/>
          </p:nvPr>
        </p:nvSpPr>
        <p:spPr>
          <a:xfrm>
            <a:off x="311700" y="1152475"/>
            <a:ext cx="88323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Theories invoking developmental change relate it to vocabulary growth</a:t>
            </a:r>
            <a:endParaRPr/>
          </a:p>
        </p:txBody>
      </p:sp>
      <p:sp>
        <p:nvSpPr>
          <p:cNvPr id="514" name="Google Shape;514;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 of Mispronunciation Sensitivity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6"/>
          <p:cNvSpPr txBox="1">
            <a:spLocks noGrp="1"/>
          </p:cNvSpPr>
          <p:nvPr>
            <p:ph type="body" idx="1"/>
          </p:nvPr>
        </p:nvSpPr>
        <p:spPr>
          <a:xfrm>
            <a:off x="311700" y="1152475"/>
            <a:ext cx="85923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Theories invoking developmental change relate it to vocabulary growth</a:t>
            </a:r>
            <a:endParaRPr/>
          </a:p>
          <a:p>
            <a:pPr marL="457200" lvl="0" indent="-355600" algn="l" rtl="0">
              <a:spcBef>
                <a:spcPts val="0"/>
              </a:spcBef>
              <a:spcAft>
                <a:spcPts val="0"/>
              </a:spcAft>
              <a:buSzPts val="2000"/>
              <a:buChar char="●"/>
            </a:pPr>
            <a:r>
              <a:rPr lang="en"/>
              <a:t>Yet, few studies reported vocabulary</a:t>
            </a:r>
            <a:endParaRPr/>
          </a:p>
          <a:p>
            <a:pPr marL="914400" lvl="1" indent="-342900" algn="l" rtl="0">
              <a:spcBef>
                <a:spcPts val="0"/>
              </a:spcBef>
              <a:spcAft>
                <a:spcPts val="0"/>
              </a:spcAft>
              <a:buSzPts val="1800"/>
              <a:buChar char="○"/>
            </a:pPr>
            <a:r>
              <a:rPr lang="en" sz="1800"/>
              <a:t>19 no vocabulary</a:t>
            </a:r>
            <a:endParaRPr sz="1800"/>
          </a:p>
          <a:p>
            <a:pPr marL="914400" lvl="1" indent="-342900" algn="l" rtl="0">
              <a:spcBef>
                <a:spcPts val="0"/>
              </a:spcBef>
              <a:spcAft>
                <a:spcPts val="0"/>
              </a:spcAft>
              <a:buSzPts val="1800"/>
              <a:buChar char="○"/>
            </a:pPr>
            <a:r>
              <a:rPr lang="en" sz="1800"/>
              <a:t>3 find relationship</a:t>
            </a:r>
            <a:endParaRPr sz="1800"/>
          </a:p>
          <a:p>
            <a:pPr marL="914400" lvl="1" indent="-342900" algn="l" rtl="0">
              <a:spcBef>
                <a:spcPts val="0"/>
              </a:spcBef>
              <a:spcAft>
                <a:spcPts val="0"/>
              </a:spcAft>
              <a:buSzPts val="1800"/>
              <a:buChar char="○"/>
            </a:pPr>
            <a:r>
              <a:rPr lang="en" sz="1800"/>
              <a:t>10 no relationship</a:t>
            </a:r>
            <a:endParaRPr/>
          </a:p>
        </p:txBody>
      </p:sp>
      <p:sp>
        <p:nvSpPr>
          <p:cNvPr id="520" name="Google Shape;520;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 of Mispronunciation Sensitivity</a:t>
            </a:r>
            <a:endParaRPr/>
          </a:p>
        </p:txBody>
      </p:sp>
      <p:pic>
        <p:nvPicPr>
          <p:cNvPr id="521" name="Google Shape;521;p56"/>
          <p:cNvPicPr preferRelativeResize="0"/>
          <p:nvPr/>
        </p:nvPicPr>
        <p:blipFill>
          <a:blip r:embed="rId3">
            <a:alphaModFix/>
          </a:blip>
          <a:stretch>
            <a:fillRect/>
          </a:stretch>
        </p:blipFill>
        <p:spPr>
          <a:xfrm>
            <a:off x="3960575" y="1932125"/>
            <a:ext cx="5183425" cy="3110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7"/>
          <p:cNvSpPr txBox="1">
            <a:spLocks noGrp="1"/>
          </p:cNvSpPr>
          <p:nvPr>
            <p:ph type="body" idx="1"/>
          </p:nvPr>
        </p:nvSpPr>
        <p:spPr>
          <a:xfrm>
            <a:off x="311700" y="1152475"/>
            <a:ext cx="85923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Theories invoking developmental change relate it to vocabulary growth</a:t>
            </a:r>
            <a:endParaRPr/>
          </a:p>
          <a:p>
            <a:pPr marL="457200" lvl="0" indent="-355600" algn="l" rtl="0">
              <a:spcBef>
                <a:spcPts val="0"/>
              </a:spcBef>
              <a:spcAft>
                <a:spcPts val="0"/>
              </a:spcAft>
              <a:buSzPts val="2000"/>
              <a:buChar char="●"/>
            </a:pPr>
            <a:r>
              <a:rPr lang="en"/>
              <a:t>Yet, few studies reported vocabulary</a:t>
            </a:r>
            <a:endParaRPr/>
          </a:p>
          <a:p>
            <a:pPr marL="914400" lvl="1" indent="-342900" algn="l" rtl="0">
              <a:spcBef>
                <a:spcPts val="0"/>
              </a:spcBef>
              <a:spcAft>
                <a:spcPts val="0"/>
              </a:spcAft>
              <a:buSzPts val="1800"/>
              <a:buChar char="○"/>
            </a:pPr>
            <a:r>
              <a:rPr lang="en" sz="1800"/>
              <a:t>19 no vocabulary</a:t>
            </a:r>
            <a:endParaRPr sz="1800"/>
          </a:p>
          <a:p>
            <a:pPr marL="914400" lvl="1" indent="-342900" algn="l" rtl="0">
              <a:spcBef>
                <a:spcPts val="0"/>
              </a:spcBef>
              <a:spcAft>
                <a:spcPts val="0"/>
              </a:spcAft>
              <a:buSzPts val="1800"/>
              <a:buChar char="○"/>
            </a:pPr>
            <a:r>
              <a:rPr lang="en" sz="1800"/>
              <a:t>3 find relationship</a:t>
            </a:r>
            <a:endParaRPr sz="1800"/>
          </a:p>
          <a:p>
            <a:pPr marL="914400" lvl="1" indent="-342900" algn="l" rtl="0">
              <a:spcBef>
                <a:spcPts val="0"/>
              </a:spcBef>
              <a:spcAft>
                <a:spcPts val="0"/>
              </a:spcAft>
              <a:buSzPts val="1800"/>
              <a:buChar char="○"/>
            </a:pPr>
            <a:r>
              <a:rPr lang="en" sz="1800"/>
              <a:t>10 no relationship</a:t>
            </a:r>
            <a:endParaRPr sz="1800"/>
          </a:p>
          <a:p>
            <a:pPr marL="457200" lvl="0" indent="0" algn="l" rtl="0">
              <a:spcBef>
                <a:spcPts val="0"/>
              </a:spcBef>
              <a:spcAft>
                <a:spcPts val="1600"/>
              </a:spcAft>
              <a:buNone/>
            </a:pPr>
            <a:r>
              <a:rPr lang="en"/>
              <a:t>→ Use age as a moderator</a:t>
            </a:r>
            <a:endParaRPr/>
          </a:p>
        </p:txBody>
      </p:sp>
      <p:sp>
        <p:nvSpPr>
          <p:cNvPr id="527" name="Google Shape;527;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 of Mispronunciation Sensitivity</a:t>
            </a:r>
            <a:endParaRPr/>
          </a:p>
        </p:txBody>
      </p:sp>
      <p:pic>
        <p:nvPicPr>
          <p:cNvPr id="528" name="Google Shape;528;p57"/>
          <p:cNvPicPr preferRelativeResize="0"/>
          <p:nvPr/>
        </p:nvPicPr>
        <p:blipFill>
          <a:blip r:embed="rId3">
            <a:alphaModFix/>
          </a:blip>
          <a:stretch>
            <a:fillRect/>
          </a:stretch>
        </p:blipFill>
        <p:spPr>
          <a:xfrm>
            <a:off x="3960575" y="1932125"/>
            <a:ext cx="5183425" cy="3110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2002963" y="989550"/>
            <a:ext cx="5138076" cy="3425374"/>
          </a:xfrm>
          <a:prstGeom prst="rect">
            <a:avLst/>
          </a:prstGeom>
          <a:noFill/>
          <a:ln>
            <a:noFill/>
          </a:ln>
        </p:spPr>
      </p:pic>
      <p:sp>
        <p:nvSpPr>
          <p:cNvPr id="79" name="Google Shape;79;p16"/>
          <p:cNvSpPr txBox="1"/>
          <p:nvPr/>
        </p:nvSpPr>
        <p:spPr>
          <a:xfrm>
            <a:off x="466225" y="2115150"/>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Milk</a:t>
            </a:r>
            <a:endParaRPr sz="3600"/>
          </a:p>
          <a:p>
            <a:pPr marL="0" lvl="0" indent="0" algn="ctr" rtl="0">
              <a:spcBef>
                <a:spcPts val="0"/>
              </a:spcBef>
              <a:spcAft>
                <a:spcPts val="0"/>
              </a:spcAft>
              <a:buNone/>
            </a:pPr>
            <a:r>
              <a:rPr lang="en" sz="3600"/>
              <a:t>/mɪlk/</a:t>
            </a:r>
            <a:endParaRPr sz="3600"/>
          </a:p>
        </p:txBody>
      </p:sp>
      <p:pic>
        <p:nvPicPr>
          <p:cNvPr id="80" name="Google Shape;80;p16"/>
          <p:cNvPicPr preferRelativeResize="0"/>
          <p:nvPr/>
        </p:nvPicPr>
        <p:blipFill>
          <a:blip r:embed="rId4">
            <a:alphaModFix/>
          </a:blip>
          <a:stretch>
            <a:fillRect/>
          </a:stretch>
        </p:blipFill>
        <p:spPr>
          <a:xfrm>
            <a:off x="603326" y="1255825"/>
            <a:ext cx="1239610" cy="8593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58"/>
          <p:cNvPicPr preferRelativeResize="0"/>
          <p:nvPr/>
        </p:nvPicPr>
        <p:blipFill>
          <a:blip r:embed="rId3">
            <a:alphaModFix/>
          </a:blip>
          <a:stretch>
            <a:fillRect/>
          </a:stretch>
        </p:blipFill>
        <p:spPr>
          <a:xfrm>
            <a:off x="1232525" y="0"/>
            <a:ext cx="6678949" cy="4711575"/>
          </a:xfrm>
          <a:prstGeom prst="rect">
            <a:avLst/>
          </a:prstGeom>
          <a:noFill/>
          <a:ln>
            <a:noFill/>
          </a:ln>
        </p:spPr>
      </p:pic>
      <p:sp>
        <p:nvSpPr>
          <p:cNvPr id="534" name="Google Shape;534;p58"/>
          <p:cNvSpPr txBox="1"/>
          <p:nvPr/>
        </p:nvSpPr>
        <p:spPr>
          <a:xfrm>
            <a:off x="-3550" y="4817825"/>
            <a:ext cx="5794500" cy="2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Frank et al., 2016; retrieved 7/6/18 from http://wordbank.stanford.edu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59"/>
          <p:cNvPicPr preferRelativeResize="0"/>
          <p:nvPr/>
        </p:nvPicPr>
        <p:blipFill>
          <a:blip r:embed="rId3">
            <a:alphaModFix/>
          </a:blip>
          <a:stretch>
            <a:fillRect/>
          </a:stretch>
        </p:blipFill>
        <p:spPr>
          <a:xfrm>
            <a:off x="1000563" y="152400"/>
            <a:ext cx="4974666" cy="4838698"/>
          </a:xfrm>
          <a:prstGeom prst="rect">
            <a:avLst/>
          </a:prstGeom>
          <a:noFill/>
          <a:ln>
            <a:noFill/>
          </a:ln>
        </p:spPr>
      </p:pic>
      <p:sp>
        <p:nvSpPr>
          <p:cNvPr id="540" name="Google Shape;540;p59"/>
          <p:cNvSpPr txBox="1"/>
          <p:nvPr/>
        </p:nvSpPr>
        <p:spPr>
          <a:xfrm>
            <a:off x="7056000" y="46869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Swingley &amp; Aslin, 2000</a:t>
            </a:r>
            <a:endParaRPr/>
          </a:p>
        </p:txBody>
      </p:sp>
      <p:pic>
        <p:nvPicPr>
          <p:cNvPr id="541" name="Google Shape;541;p59"/>
          <p:cNvPicPr preferRelativeResize="0"/>
          <p:nvPr/>
        </p:nvPicPr>
        <p:blipFill>
          <a:blip r:embed="rId4">
            <a:alphaModFix/>
          </a:blip>
          <a:stretch>
            <a:fillRect/>
          </a:stretch>
        </p:blipFill>
        <p:spPr>
          <a:xfrm>
            <a:off x="3178675" y="986350"/>
            <a:ext cx="728848" cy="456600"/>
          </a:xfrm>
          <a:prstGeom prst="rect">
            <a:avLst/>
          </a:prstGeom>
          <a:noFill/>
          <a:ln>
            <a:noFill/>
          </a:ln>
        </p:spPr>
      </p:pic>
      <p:pic>
        <p:nvPicPr>
          <p:cNvPr id="542" name="Google Shape;542;p59"/>
          <p:cNvPicPr preferRelativeResize="0"/>
          <p:nvPr/>
        </p:nvPicPr>
        <p:blipFill>
          <a:blip r:embed="rId5">
            <a:alphaModFix/>
          </a:blip>
          <a:stretch>
            <a:fillRect/>
          </a:stretch>
        </p:blipFill>
        <p:spPr>
          <a:xfrm>
            <a:off x="3961675" y="1812775"/>
            <a:ext cx="728850" cy="456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Identification / Recognition</a:t>
            </a:r>
            <a:endParaRPr/>
          </a:p>
        </p:txBody>
      </p:sp>
      <p:sp>
        <p:nvSpPr>
          <p:cNvPr id="548" name="Google Shape;548;p60"/>
          <p:cNvSpPr txBox="1">
            <a:spLocks noGrp="1"/>
          </p:cNvSpPr>
          <p:nvPr>
            <p:ph type="body" idx="1"/>
          </p:nvPr>
        </p:nvSpPr>
        <p:spPr>
          <a:xfrm>
            <a:off x="311700" y="1152475"/>
            <a:ext cx="37581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Effect sizes above chance</a:t>
            </a:r>
            <a:endParaRPr/>
          </a:p>
          <a:p>
            <a:pPr marL="0" lvl="0" indent="0" algn="l" rtl="0">
              <a:spcBef>
                <a:spcPts val="1600"/>
              </a:spcBef>
              <a:spcAft>
                <a:spcPts val="1600"/>
              </a:spcAft>
              <a:buNone/>
            </a:pPr>
            <a:endParaRPr/>
          </a:p>
        </p:txBody>
      </p:sp>
      <p:pic>
        <p:nvPicPr>
          <p:cNvPr id="549" name="Google Shape;549;p60"/>
          <p:cNvPicPr preferRelativeResize="0"/>
          <p:nvPr/>
        </p:nvPicPr>
        <p:blipFill>
          <a:blip r:embed="rId3">
            <a:alphaModFix/>
          </a:blip>
          <a:stretch>
            <a:fillRect/>
          </a:stretch>
        </p:blipFill>
        <p:spPr>
          <a:xfrm>
            <a:off x="4069800" y="1431925"/>
            <a:ext cx="4762500" cy="2857500"/>
          </a:xfrm>
          <a:prstGeom prst="rect">
            <a:avLst/>
          </a:prstGeom>
          <a:noFill/>
          <a:ln>
            <a:noFill/>
          </a:ln>
        </p:spPr>
      </p:pic>
      <p:sp>
        <p:nvSpPr>
          <p:cNvPr id="550" name="Google Shape;550;p60"/>
          <p:cNvSpPr/>
          <p:nvPr/>
        </p:nvSpPr>
        <p:spPr>
          <a:xfrm>
            <a:off x="4839025" y="1500650"/>
            <a:ext cx="3697200" cy="2490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1" name="Google Shape;551;p60"/>
          <p:cNvPicPr preferRelativeResize="0"/>
          <p:nvPr/>
        </p:nvPicPr>
        <p:blipFill rotWithShape="1">
          <a:blip r:embed="rId3">
            <a:alphaModFix/>
          </a:blip>
          <a:srcRect l="9982" t="63890" r="69467" b="27356"/>
          <a:stretch/>
        </p:blipFill>
        <p:spPr>
          <a:xfrm>
            <a:off x="5567450" y="3251375"/>
            <a:ext cx="978675" cy="250100"/>
          </a:xfrm>
          <a:prstGeom prst="rect">
            <a:avLst/>
          </a:prstGeom>
          <a:noFill/>
          <a:ln>
            <a:noFill/>
          </a:ln>
        </p:spPr>
      </p:pic>
      <p:pic>
        <p:nvPicPr>
          <p:cNvPr id="552" name="Google Shape;552;p60"/>
          <p:cNvPicPr preferRelativeResize="0"/>
          <p:nvPr/>
        </p:nvPicPr>
        <p:blipFill rotWithShape="1">
          <a:blip r:embed="rId3">
            <a:alphaModFix/>
          </a:blip>
          <a:srcRect l="9982" t="63890" r="69467" b="27356"/>
          <a:stretch/>
        </p:blipFill>
        <p:spPr>
          <a:xfrm>
            <a:off x="6491925" y="3251375"/>
            <a:ext cx="978675" cy="250100"/>
          </a:xfrm>
          <a:prstGeom prst="rect">
            <a:avLst/>
          </a:prstGeom>
          <a:noFill/>
          <a:ln>
            <a:noFill/>
          </a:ln>
        </p:spPr>
      </p:pic>
      <p:pic>
        <p:nvPicPr>
          <p:cNvPr id="553" name="Google Shape;553;p60"/>
          <p:cNvPicPr preferRelativeResize="0"/>
          <p:nvPr/>
        </p:nvPicPr>
        <p:blipFill rotWithShape="1">
          <a:blip r:embed="rId3">
            <a:alphaModFix/>
          </a:blip>
          <a:srcRect l="9982" t="63890" r="69467" b="27356"/>
          <a:stretch/>
        </p:blipFill>
        <p:spPr>
          <a:xfrm>
            <a:off x="4839025" y="3251375"/>
            <a:ext cx="978675" cy="250100"/>
          </a:xfrm>
          <a:prstGeom prst="rect">
            <a:avLst/>
          </a:prstGeom>
          <a:noFill/>
          <a:ln>
            <a:noFill/>
          </a:ln>
        </p:spPr>
      </p:pic>
      <p:pic>
        <p:nvPicPr>
          <p:cNvPr id="554" name="Google Shape;554;p60"/>
          <p:cNvPicPr preferRelativeResize="0"/>
          <p:nvPr/>
        </p:nvPicPr>
        <p:blipFill rotWithShape="1">
          <a:blip r:embed="rId3">
            <a:alphaModFix/>
          </a:blip>
          <a:srcRect l="9982" t="63890" r="69467" b="27356"/>
          <a:stretch/>
        </p:blipFill>
        <p:spPr>
          <a:xfrm>
            <a:off x="7470600" y="3251375"/>
            <a:ext cx="978675" cy="250100"/>
          </a:xfrm>
          <a:prstGeom prst="rect">
            <a:avLst/>
          </a:prstGeom>
          <a:noFill/>
          <a:ln>
            <a:noFill/>
          </a:ln>
        </p:spPr>
      </p:pic>
      <p:pic>
        <p:nvPicPr>
          <p:cNvPr id="555" name="Google Shape;555;p60"/>
          <p:cNvPicPr preferRelativeResize="0"/>
          <p:nvPr/>
        </p:nvPicPr>
        <p:blipFill rotWithShape="1">
          <a:blip r:embed="rId3">
            <a:alphaModFix/>
          </a:blip>
          <a:srcRect l="9982" t="63890" r="69467" b="27356"/>
          <a:stretch/>
        </p:blipFill>
        <p:spPr>
          <a:xfrm>
            <a:off x="7853625" y="3251375"/>
            <a:ext cx="978675" cy="250100"/>
          </a:xfrm>
          <a:prstGeom prst="rect">
            <a:avLst/>
          </a:prstGeom>
          <a:noFill/>
          <a:ln>
            <a:noFill/>
          </a:ln>
        </p:spPr>
      </p:pic>
      <p:sp>
        <p:nvSpPr>
          <p:cNvPr id="556" name="Google Shape;556;p60"/>
          <p:cNvSpPr/>
          <p:nvPr/>
        </p:nvSpPr>
        <p:spPr>
          <a:xfrm>
            <a:off x="8582100" y="2327075"/>
            <a:ext cx="250200" cy="9678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Identification / Recognition</a:t>
            </a:r>
            <a:endParaRPr/>
          </a:p>
        </p:txBody>
      </p:sp>
      <p:sp>
        <p:nvSpPr>
          <p:cNvPr id="562" name="Google Shape;562;p61"/>
          <p:cNvSpPr txBox="1">
            <a:spLocks noGrp="1"/>
          </p:cNvSpPr>
          <p:nvPr>
            <p:ph type="body" idx="1"/>
          </p:nvPr>
        </p:nvSpPr>
        <p:spPr>
          <a:xfrm>
            <a:off x="311700" y="1152475"/>
            <a:ext cx="37839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Effect sizes above chance</a:t>
            </a:r>
            <a:endParaRPr/>
          </a:p>
          <a:p>
            <a:pPr marL="457200" lvl="0" indent="-355600" algn="l" rtl="0">
              <a:spcBef>
                <a:spcPts val="0"/>
              </a:spcBef>
              <a:spcAft>
                <a:spcPts val="0"/>
              </a:spcAft>
              <a:buSzPts val="2000"/>
              <a:buChar char="●"/>
            </a:pPr>
            <a:r>
              <a:rPr lang="en"/>
              <a:t>Correct Pronunciation</a:t>
            </a:r>
            <a:endParaRPr/>
          </a:p>
          <a:p>
            <a:pPr marL="914400" lvl="1" indent="-342900" algn="l" rtl="0">
              <a:spcBef>
                <a:spcPts val="0"/>
              </a:spcBef>
              <a:spcAft>
                <a:spcPts val="0"/>
              </a:spcAft>
              <a:buSzPts val="1800"/>
              <a:buChar char="○"/>
            </a:pPr>
            <a:r>
              <a:rPr lang="en" i="1"/>
              <a:t>g</a:t>
            </a:r>
            <a:r>
              <a:rPr lang="en"/>
              <a:t> = 0.91 </a:t>
            </a:r>
            <a:endParaRPr/>
          </a:p>
          <a:p>
            <a:pPr marL="914400" lvl="1" indent="-342900" algn="l" rtl="0">
              <a:spcBef>
                <a:spcPts val="0"/>
              </a:spcBef>
              <a:spcAft>
                <a:spcPts val="0"/>
              </a:spcAft>
              <a:buSzPts val="1800"/>
              <a:buChar char="○"/>
            </a:pPr>
            <a:r>
              <a:rPr lang="en"/>
              <a:t>95% CI [0.63, 1.14]</a:t>
            </a:r>
            <a:endParaRPr/>
          </a:p>
          <a:p>
            <a:pPr marL="914400" lvl="1" indent="-317500" algn="l" rtl="0">
              <a:spcBef>
                <a:spcPts val="0"/>
              </a:spcBef>
              <a:spcAft>
                <a:spcPts val="0"/>
              </a:spcAft>
              <a:buSzPts val="1400"/>
              <a:buChar char="○"/>
            </a:pPr>
            <a:r>
              <a:rPr lang="en" sz="1400"/>
              <a:t>(SE = 0.12,</a:t>
            </a:r>
            <a:r>
              <a:rPr lang="en" sz="1400" i="1"/>
              <a:t> p </a:t>
            </a:r>
            <a:r>
              <a:rPr lang="en" sz="1400"/>
              <a:t>&lt; .0001)</a:t>
            </a:r>
            <a:endParaRPr sz="1400"/>
          </a:p>
          <a:p>
            <a:pPr marL="0" lvl="0" indent="0" algn="l" rtl="0">
              <a:spcBef>
                <a:spcPts val="1600"/>
              </a:spcBef>
              <a:spcAft>
                <a:spcPts val="1600"/>
              </a:spcAft>
              <a:buNone/>
            </a:pPr>
            <a:endParaRPr/>
          </a:p>
        </p:txBody>
      </p:sp>
      <p:pic>
        <p:nvPicPr>
          <p:cNvPr id="563" name="Google Shape;563;p61"/>
          <p:cNvPicPr preferRelativeResize="0"/>
          <p:nvPr/>
        </p:nvPicPr>
        <p:blipFill>
          <a:blip r:embed="rId3">
            <a:alphaModFix/>
          </a:blip>
          <a:stretch>
            <a:fillRect/>
          </a:stretch>
        </p:blipFill>
        <p:spPr>
          <a:xfrm>
            <a:off x="4069800" y="1431925"/>
            <a:ext cx="4762500" cy="2857500"/>
          </a:xfrm>
          <a:prstGeom prst="rect">
            <a:avLst/>
          </a:prstGeom>
          <a:noFill/>
          <a:ln>
            <a:noFill/>
          </a:ln>
        </p:spPr>
      </p:pic>
      <p:sp>
        <p:nvSpPr>
          <p:cNvPr id="564" name="Google Shape;564;p61"/>
          <p:cNvSpPr/>
          <p:nvPr/>
        </p:nvSpPr>
        <p:spPr>
          <a:xfrm>
            <a:off x="6491925" y="1500650"/>
            <a:ext cx="2044200" cy="2490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5" name="Google Shape;565;p61"/>
          <p:cNvPicPr preferRelativeResize="0"/>
          <p:nvPr/>
        </p:nvPicPr>
        <p:blipFill rotWithShape="1">
          <a:blip r:embed="rId3">
            <a:alphaModFix/>
          </a:blip>
          <a:srcRect l="9982" t="63890" r="69467" b="27356"/>
          <a:stretch/>
        </p:blipFill>
        <p:spPr>
          <a:xfrm>
            <a:off x="6491925" y="3251375"/>
            <a:ext cx="978675" cy="250100"/>
          </a:xfrm>
          <a:prstGeom prst="rect">
            <a:avLst/>
          </a:prstGeom>
          <a:noFill/>
          <a:ln>
            <a:noFill/>
          </a:ln>
        </p:spPr>
      </p:pic>
      <p:pic>
        <p:nvPicPr>
          <p:cNvPr id="566" name="Google Shape;566;p61"/>
          <p:cNvPicPr preferRelativeResize="0"/>
          <p:nvPr/>
        </p:nvPicPr>
        <p:blipFill rotWithShape="1">
          <a:blip r:embed="rId3">
            <a:alphaModFix/>
          </a:blip>
          <a:srcRect l="9982" t="63890" r="69467" b="27356"/>
          <a:stretch/>
        </p:blipFill>
        <p:spPr>
          <a:xfrm>
            <a:off x="7470600" y="3251375"/>
            <a:ext cx="978675" cy="250100"/>
          </a:xfrm>
          <a:prstGeom prst="rect">
            <a:avLst/>
          </a:prstGeom>
          <a:noFill/>
          <a:ln>
            <a:noFill/>
          </a:ln>
        </p:spPr>
      </p:pic>
      <p:pic>
        <p:nvPicPr>
          <p:cNvPr id="567" name="Google Shape;567;p61"/>
          <p:cNvPicPr preferRelativeResize="0"/>
          <p:nvPr/>
        </p:nvPicPr>
        <p:blipFill rotWithShape="1">
          <a:blip r:embed="rId3">
            <a:alphaModFix/>
          </a:blip>
          <a:srcRect l="9982" t="63890" r="69467" b="27356"/>
          <a:stretch/>
        </p:blipFill>
        <p:spPr>
          <a:xfrm>
            <a:off x="7853625" y="3251375"/>
            <a:ext cx="978675" cy="250100"/>
          </a:xfrm>
          <a:prstGeom prst="rect">
            <a:avLst/>
          </a:prstGeom>
          <a:noFill/>
          <a:ln>
            <a:noFill/>
          </a:ln>
        </p:spPr>
      </p:pic>
      <p:sp>
        <p:nvSpPr>
          <p:cNvPr id="568" name="Google Shape;568;p61"/>
          <p:cNvSpPr/>
          <p:nvPr/>
        </p:nvSpPr>
        <p:spPr>
          <a:xfrm>
            <a:off x="8582100" y="2327075"/>
            <a:ext cx="250200" cy="9678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 Identification / Recognition</a:t>
            </a:r>
            <a:endParaRPr/>
          </a:p>
        </p:txBody>
      </p:sp>
      <p:sp>
        <p:nvSpPr>
          <p:cNvPr id="574" name="Google Shape;574;p62"/>
          <p:cNvSpPr txBox="1">
            <a:spLocks noGrp="1"/>
          </p:cNvSpPr>
          <p:nvPr>
            <p:ph type="body" idx="1"/>
          </p:nvPr>
        </p:nvSpPr>
        <p:spPr>
          <a:xfrm>
            <a:off x="311700" y="1152475"/>
            <a:ext cx="36723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Effect sizes above chance</a:t>
            </a:r>
            <a:endParaRPr/>
          </a:p>
          <a:p>
            <a:pPr marL="457200" lvl="0" indent="-355600" algn="l" rtl="0">
              <a:spcBef>
                <a:spcPts val="0"/>
              </a:spcBef>
              <a:spcAft>
                <a:spcPts val="0"/>
              </a:spcAft>
              <a:buSzPts val="2000"/>
              <a:buChar char="●"/>
            </a:pPr>
            <a:r>
              <a:rPr lang="en"/>
              <a:t>Correct Pronunciation</a:t>
            </a:r>
            <a:endParaRPr/>
          </a:p>
          <a:p>
            <a:pPr marL="914400" lvl="1" indent="-342900" algn="l" rtl="0">
              <a:spcBef>
                <a:spcPts val="0"/>
              </a:spcBef>
              <a:spcAft>
                <a:spcPts val="0"/>
              </a:spcAft>
              <a:buSzPts val="1800"/>
              <a:buChar char="○"/>
            </a:pPr>
            <a:r>
              <a:rPr lang="en" i="1"/>
              <a:t>g</a:t>
            </a:r>
            <a:r>
              <a:rPr lang="en"/>
              <a:t> = 0.91 </a:t>
            </a:r>
            <a:endParaRPr/>
          </a:p>
          <a:p>
            <a:pPr marL="914400" lvl="1" indent="-342900" algn="l" rtl="0">
              <a:spcBef>
                <a:spcPts val="0"/>
              </a:spcBef>
              <a:spcAft>
                <a:spcPts val="0"/>
              </a:spcAft>
              <a:buSzPts val="1800"/>
              <a:buChar char="○"/>
            </a:pPr>
            <a:r>
              <a:rPr lang="en"/>
              <a:t>95% CI [0.63, 1.14]</a:t>
            </a:r>
            <a:endParaRPr/>
          </a:p>
          <a:p>
            <a:pPr marL="914400" lvl="1" indent="-317500" algn="l" rtl="0">
              <a:spcBef>
                <a:spcPts val="0"/>
              </a:spcBef>
              <a:spcAft>
                <a:spcPts val="0"/>
              </a:spcAft>
              <a:buSzPts val="1400"/>
              <a:buChar char="○"/>
            </a:pPr>
            <a:r>
              <a:rPr lang="en" sz="1400"/>
              <a:t>(SE = 0.12,</a:t>
            </a:r>
            <a:r>
              <a:rPr lang="en" sz="1400" i="1"/>
              <a:t> p </a:t>
            </a:r>
            <a:r>
              <a:rPr lang="en" sz="1400"/>
              <a:t>&lt; .0001)</a:t>
            </a:r>
            <a:endParaRPr i="1"/>
          </a:p>
          <a:p>
            <a:pPr marL="457200" lvl="0" indent="-355600" algn="l" rtl="0">
              <a:spcBef>
                <a:spcPts val="0"/>
              </a:spcBef>
              <a:spcAft>
                <a:spcPts val="0"/>
              </a:spcAft>
              <a:buSzPts val="2000"/>
              <a:buChar char="●"/>
            </a:pPr>
            <a:r>
              <a:rPr lang="en"/>
              <a:t>Mispronunciation</a:t>
            </a:r>
            <a:endParaRPr/>
          </a:p>
          <a:p>
            <a:pPr marL="914400" lvl="1" indent="-342900" algn="l" rtl="0">
              <a:spcBef>
                <a:spcPts val="0"/>
              </a:spcBef>
              <a:spcAft>
                <a:spcPts val="0"/>
              </a:spcAft>
              <a:buSzPts val="1800"/>
              <a:buChar char="○"/>
            </a:pPr>
            <a:r>
              <a:rPr lang="en" i="1"/>
              <a:t>g</a:t>
            </a:r>
            <a:r>
              <a:rPr lang="en"/>
              <a:t> = 0.25 </a:t>
            </a:r>
            <a:endParaRPr/>
          </a:p>
          <a:p>
            <a:pPr marL="914400" lvl="1" indent="-342900" algn="l" rtl="0">
              <a:spcBef>
                <a:spcPts val="0"/>
              </a:spcBef>
              <a:spcAft>
                <a:spcPts val="0"/>
              </a:spcAft>
              <a:buSzPts val="1800"/>
              <a:buChar char="○"/>
            </a:pPr>
            <a:r>
              <a:rPr lang="en"/>
              <a:t>95% CI [0.13, 0.37]</a:t>
            </a:r>
            <a:endParaRPr/>
          </a:p>
          <a:p>
            <a:pPr marL="914400" lvl="1" indent="-317500" algn="l" rtl="0">
              <a:spcBef>
                <a:spcPts val="0"/>
              </a:spcBef>
              <a:spcAft>
                <a:spcPts val="0"/>
              </a:spcAft>
              <a:buSzPts val="1400"/>
              <a:buChar char="○"/>
            </a:pPr>
            <a:r>
              <a:rPr lang="en" sz="1400"/>
              <a:t>SE = 0.06, </a:t>
            </a:r>
            <a:r>
              <a:rPr lang="en" sz="1400" i="1"/>
              <a:t>p</a:t>
            </a:r>
            <a:r>
              <a:rPr lang="en" sz="1400"/>
              <a:t> &lt; .0001</a:t>
            </a:r>
            <a:endParaRPr sz="1400"/>
          </a:p>
          <a:p>
            <a:pPr marL="0" lvl="0" indent="0" algn="l" rtl="0">
              <a:spcBef>
                <a:spcPts val="1600"/>
              </a:spcBef>
              <a:spcAft>
                <a:spcPts val="1600"/>
              </a:spcAft>
              <a:buNone/>
            </a:pPr>
            <a:endParaRPr/>
          </a:p>
        </p:txBody>
      </p:sp>
      <p:pic>
        <p:nvPicPr>
          <p:cNvPr id="575" name="Google Shape;575;p62"/>
          <p:cNvPicPr preferRelativeResize="0"/>
          <p:nvPr/>
        </p:nvPicPr>
        <p:blipFill>
          <a:blip r:embed="rId3">
            <a:alphaModFix/>
          </a:blip>
          <a:stretch>
            <a:fillRect/>
          </a:stretch>
        </p:blipFill>
        <p:spPr>
          <a:xfrm>
            <a:off x="4069800" y="1431925"/>
            <a:ext cx="4762500" cy="2857500"/>
          </a:xfrm>
          <a:prstGeom prst="rect">
            <a:avLst/>
          </a:prstGeom>
          <a:noFill/>
          <a:ln>
            <a:noFill/>
          </a:ln>
        </p:spPr>
      </p:pic>
      <p:sp>
        <p:nvSpPr>
          <p:cNvPr id="576" name="Google Shape;576;p62"/>
          <p:cNvSpPr/>
          <p:nvPr/>
        </p:nvSpPr>
        <p:spPr>
          <a:xfrm>
            <a:off x="8582100" y="2327075"/>
            <a:ext cx="250200" cy="9678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Mispronunciation Sensitivity</a:t>
            </a:r>
            <a:endParaRPr/>
          </a:p>
        </p:txBody>
      </p:sp>
      <p:sp>
        <p:nvSpPr>
          <p:cNvPr id="582" name="Google Shape;582;p63"/>
          <p:cNvSpPr txBox="1">
            <a:spLocks noGrp="1"/>
          </p:cNvSpPr>
          <p:nvPr>
            <p:ph type="body" idx="1"/>
          </p:nvPr>
        </p:nvSpPr>
        <p:spPr>
          <a:xfrm>
            <a:off x="311700" y="1152475"/>
            <a:ext cx="38019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Effect sizes different between correct and mispronunciation</a:t>
            </a:r>
            <a:endParaRPr/>
          </a:p>
          <a:p>
            <a:pPr marL="0" lvl="0" indent="0" algn="l" rtl="0">
              <a:spcBef>
                <a:spcPts val="1600"/>
              </a:spcBef>
              <a:spcAft>
                <a:spcPts val="1600"/>
              </a:spcAft>
              <a:buNone/>
            </a:pPr>
            <a:endParaRPr/>
          </a:p>
        </p:txBody>
      </p:sp>
      <p:pic>
        <p:nvPicPr>
          <p:cNvPr id="583" name="Google Shape;583;p63"/>
          <p:cNvPicPr preferRelativeResize="0"/>
          <p:nvPr/>
        </p:nvPicPr>
        <p:blipFill>
          <a:blip r:embed="rId3">
            <a:alphaModFix/>
          </a:blip>
          <a:stretch>
            <a:fillRect/>
          </a:stretch>
        </p:blipFill>
        <p:spPr>
          <a:xfrm>
            <a:off x="4069800" y="1431925"/>
            <a:ext cx="4762500" cy="2857500"/>
          </a:xfrm>
          <a:prstGeom prst="rect">
            <a:avLst/>
          </a:prstGeom>
          <a:noFill/>
          <a:ln>
            <a:noFill/>
          </a:ln>
        </p:spPr>
      </p:pic>
      <p:cxnSp>
        <p:nvCxnSpPr>
          <p:cNvPr id="584" name="Google Shape;584;p63"/>
          <p:cNvCxnSpPr/>
          <p:nvPr/>
        </p:nvCxnSpPr>
        <p:spPr>
          <a:xfrm>
            <a:off x="5893825" y="1228775"/>
            <a:ext cx="1641900" cy="0"/>
          </a:xfrm>
          <a:prstGeom prst="straightConnector1">
            <a:avLst/>
          </a:prstGeom>
          <a:noFill/>
          <a:ln w="28575" cap="flat" cmpd="sng">
            <a:solidFill>
              <a:srgbClr val="00FF00"/>
            </a:solidFill>
            <a:prstDash val="solid"/>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Mispronunciation Sensitivity</a:t>
            </a:r>
            <a:endParaRPr/>
          </a:p>
        </p:txBody>
      </p:sp>
      <p:sp>
        <p:nvSpPr>
          <p:cNvPr id="590" name="Google Shape;590;p64"/>
          <p:cNvSpPr txBox="1">
            <a:spLocks noGrp="1"/>
          </p:cNvSpPr>
          <p:nvPr>
            <p:ph type="body" idx="1"/>
          </p:nvPr>
        </p:nvSpPr>
        <p:spPr>
          <a:xfrm>
            <a:off x="311700" y="1152475"/>
            <a:ext cx="38019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Effect sizes different between correct and mispronunciation</a:t>
            </a:r>
            <a:endParaRPr/>
          </a:p>
          <a:p>
            <a:pPr marL="914400" lvl="1" indent="-342900" algn="l" rtl="0">
              <a:spcBef>
                <a:spcPts val="0"/>
              </a:spcBef>
              <a:spcAft>
                <a:spcPts val="0"/>
              </a:spcAft>
              <a:buSzPts val="1800"/>
              <a:buChar char="○"/>
            </a:pPr>
            <a:r>
              <a:rPr lang="en" sz="2000"/>
              <a:t>𝛽</a:t>
            </a:r>
            <a:r>
              <a:rPr lang="en"/>
              <a:t> = 0.5 </a:t>
            </a:r>
            <a:endParaRPr/>
          </a:p>
          <a:p>
            <a:pPr marL="914400" lvl="1" indent="-342900" algn="l" rtl="0">
              <a:spcBef>
                <a:spcPts val="0"/>
              </a:spcBef>
              <a:spcAft>
                <a:spcPts val="0"/>
              </a:spcAft>
              <a:buSzPts val="1800"/>
              <a:buChar char="○"/>
            </a:pPr>
            <a:r>
              <a:rPr lang="en"/>
              <a:t>95% CI [0.43, 0.56]</a:t>
            </a:r>
            <a:endParaRPr/>
          </a:p>
          <a:p>
            <a:pPr marL="914400" lvl="1" indent="-317500" algn="l" rtl="0">
              <a:spcBef>
                <a:spcPts val="0"/>
              </a:spcBef>
              <a:spcAft>
                <a:spcPts val="0"/>
              </a:spcAft>
              <a:buSzPts val="1400"/>
              <a:buChar char="○"/>
            </a:pPr>
            <a:r>
              <a:rPr lang="en" sz="1400"/>
              <a:t>SE = 0.03, </a:t>
            </a:r>
            <a:r>
              <a:rPr lang="en" sz="1400" i="1"/>
              <a:t>p</a:t>
            </a:r>
            <a:r>
              <a:rPr lang="en" sz="1400"/>
              <a:t> &lt; .0001</a:t>
            </a:r>
            <a:endParaRPr sz="1400"/>
          </a:p>
        </p:txBody>
      </p:sp>
      <p:pic>
        <p:nvPicPr>
          <p:cNvPr id="591" name="Google Shape;591;p64"/>
          <p:cNvPicPr preferRelativeResize="0"/>
          <p:nvPr/>
        </p:nvPicPr>
        <p:blipFill>
          <a:blip r:embed="rId3">
            <a:alphaModFix/>
          </a:blip>
          <a:stretch>
            <a:fillRect/>
          </a:stretch>
        </p:blipFill>
        <p:spPr>
          <a:xfrm>
            <a:off x="4069800" y="1431925"/>
            <a:ext cx="4762500" cy="2857500"/>
          </a:xfrm>
          <a:prstGeom prst="rect">
            <a:avLst/>
          </a:prstGeom>
          <a:noFill/>
          <a:ln>
            <a:noFill/>
          </a:ln>
        </p:spPr>
      </p:pic>
      <p:cxnSp>
        <p:nvCxnSpPr>
          <p:cNvPr id="592" name="Google Shape;592;p64"/>
          <p:cNvCxnSpPr/>
          <p:nvPr/>
        </p:nvCxnSpPr>
        <p:spPr>
          <a:xfrm>
            <a:off x="5893825" y="1228775"/>
            <a:ext cx="1641900" cy="0"/>
          </a:xfrm>
          <a:prstGeom prst="straightConnector1">
            <a:avLst/>
          </a:prstGeom>
          <a:noFill/>
          <a:ln w="28575" cap="flat" cmpd="sng">
            <a:solidFill>
              <a:srgbClr val="00FF00"/>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Developmental Change: Age Moderator</a:t>
            </a:r>
            <a:endParaRPr/>
          </a:p>
        </p:txBody>
      </p:sp>
      <p:grpSp>
        <p:nvGrpSpPr>
          <p:cNvPr id="598" name="Google Shape;598;p65"/>
          <p:cNvGrpSpPr/>
          <p:nvPr/>
        </p:nvGrpSpPr>
        <p:grpSpPr>
          <a:xfrm>
            <a:off x="540306" y="2027024"/>
            <a:ext cx="2700313" cy="1394264"/>
            <a:chOff x="2055175" y="467500"/>
            <a:chExt cx="6318000" cy="3262200"/>
          </a:xfrm>
        </p:grpSpPr>
        <p:sp>
          <p:nvSpPr>
            <p:cNvPr id="599" name="Google Shape;599;p65"/>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5"/>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65"/>
          <p:cNvSpPr/>
          <p:nvPr/>
        </p:nvSpPr>
        <p:spPr>
          <a:xfrm>
            <a:off x="800756" y="3012527"/>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5"/>
          <p:cNvSpPr/>
          <p:nvPr/>
        </p:nvSpPr>
        <p:spPr>
          <a:xfrm>
            <a:off x="1233112" y="2956861"/>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5"/>
          <p:cNvSpPr/>
          <p:nvPr/>
        </p:nvSpPr>
        <p:spPr>
          <a:xfrm>
            <a:off x="1735037" y="2887399"/>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5"/>
          <p:cNvSpPr/>
          <p:nvPr/>
        </p:nvSpPr>
        <p:spPr>
          <a:xfrm>
            <a:off x="2237282" y="2738836"/>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5"/>
          <p:cNvSpPr/>
          <p:nvPr/>
        </p:nvSpPr>
        <p:spPr>
          <a:xfrm>
            <a:off x="2655703" y="2618175"/>
            <a:ext cx="69600" cy="69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65"/>
          <p:cNvGrpSpPr/>
          <p:nvPr/>
        </p:nvGrpSpPr>
        <p:grpSpPr>
          <a:xfrm>
            <a:off x="3299363" y="1998507"/>
            <a:ext cx="2887958" cy="1422645"/>
            <a:chOff x="2055175" y="467500"/>
            <a:chExt cx="6318000" cy="3262200"/>
          </a:xfrm>
        </p:grpSpPr>
        <p:sp>
          <p:nvSpPr>
            <p:cNvPr id="607" name="Google Shape;607;p65"/>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5"/>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65"/>
          <p:cNvSpPr/>
          <p:nvPr/>
        </p:nvSpPr>
        <p:spPr>
          <a:xfrm flipH="1">
            <a:off x="5561665" y="2771424"/>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5"/>
          <p:cNvSpPr/>
          <p:nvPr/>
        </p:nvSpPr>
        <p:spPr>
          <a:xfrm flipH="1">
            <a:off x="5099266" y="2714625"/>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5"/>
          <p:cNvSpPr/>
          <p:nvPr/>
        </p:nvSpPr>
        <p:spPr>
          <a:xfrm flipH="1">
            <a:off x="4562462" y="2643749"/>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5"/>
          <p:cNvSpPr/>
          <p:nvPr/>
        </p:nvSpPr>
        <p:spPr>
          <a:xfrm flipH="1">
            <a:off x="4025316" y="2492161"/>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5"/>
          <p:cNvSpPr/>
          <p:nvPr/>
        </p:nvSpPr>
        <p:spPr>
          <a:xfrm flipH="1">
            <a:off x="3577820" y="2369044"/>
            <a:ext cx="747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5"/>
          <p:cNvSpPr txBox="1">
            <a:spLocks noGrp="1"/>
          </p:cNvSpPr>
          <p:nvPr>
            <p:ph type="title"/>
          </p:nvPr>
        </p:nvSpPr>
        <p:spPr>
          <a:xfrm>
            <a:off x="1078625" y="1454325"/>
            <a:ext cx="1382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Increase</a:t>
            </a:r>
            <a:endParaRPr sz="2400"/>
          </a:p>
        </p:txBody>
      </p:sp>
      <p:sp>
        <p:nvSpPr>
          <p:cNvPr id="615" name="Google Shape;615;p65"/>
          <p:cNvSpPr txBox="1">
            <a:spLocks noGrp="1"/>
          </p:cNvSpPr>
          <p:nvPr>
            <p:ph type="title"/>
          </p:nvPr>
        </p:nvSpPr>
        <p:spPr>
          <a:xfrm>
            <a:off x="3988550" y="1454325"/>
            <a:ext cx="150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Decrease</a:t>
            </a:r>
            <a:endParaRPr sz="2400"/>
          </a:p>
        </p:txBody>
      </p:sp>
      <p:grpSp>
        <p:nvGrpSpPr>
          <p:cNvPr id="616" name="Google Shape;616;p65"/>
          <p:cNvGrpSpPr/>
          <p:nvPr/>
        </p:nvGrpSpPr>
        <p:grpSpPr>
          <a:xfrm>
            <a:off x="6246066" y="2012836"/>
            <a:ext cx="2755280" cy="1422645"/>
            <a:chOff x="2055175" y="467500"/>
            <a:chExt cx="6318000" cy="3262200"/>
          </a:xfrm>
        </p:grpSpPr>
        <p:sp>
          <p:nvSpPr>
            <p:cNvPr id="617" name="Google Shape;617;p65"/>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5"/>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65"/>
          <p:cNvSpPr/>
          <p:nvPr/>
        </p:nvSpPr>
        <p:spPr>
          <a:xfrm flipH="1">
            <a:off x="8403982" y="2785554"/>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5"/>
          <p:cNvSpPr/>
          <p:nvPr/>
        </p:nvSpPr>
        <p:spPr>
          <a:xfrm flipH="1">
            <a:off x="7956013" y="2785554"/>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5"/>
          <p:cNvSpPr/>
          <p:nvPr/>
        </p:nvSpPr>
        <p:spPr>
          <a:xfrm flipH="1">
            <a:off x="7454373" y="2790711"/>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5"/>
          <p:cNvSpPr/>
          <p:nvPr/>
        </p:nvSpPr>
        <p:spPr>
          <a:xfrm flipH="1">
            <a:off x="6952733" y="2785554"/>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5"/>
          <p:cNvSpPr/>
          <p:nvPr/>
        </p:nvSpPr>
        <p:spPr>
          <a:xfrm flipH="1">
            <a:off x="6504764" y="2795835"/>
            <a:ext cx="71100" cy="71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5"/>
          <p:cNvSpPr txBox="1">
            <a:spLocks noGrp="1"/>
          </p:cNvSpPr>
          <p:nvPr>
            <p:ph type="body" idx="1"/>
          </p:nvPr>
        </p:nvSpPr>
        <p:spPr>
          <a:xfrm>
            <a:off x="464100" y="4036675"/>
            <a:ext cx="2463600" cy="80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400"/>
              <a:t>Altvater-Mackensen &amp; Mani, 2013; Mani &amp; Plunkett, 2007; van der Feest &amp; Fikkert, 2015</a:t>
            </a:r>
            <a:endParaRPr sz="1400"/>
          </a:p>
        </p:txBody>
      </p:sp>
      <p:sp>
        <p:nvSpPr>
          <p:cNvPr id="625" name="Google Shape;625;p65"/>
          <p:cNvSpPr txBox="1">
            <a:spLocks noGrp="1"/>
          </p:cNvSpPr>
          <p:nvPr>
            <p:ph type="body" idx="1"/>
          </p:nvPr>
        </p:nvSpPr>
        <p:spPr>
          <a:xfrm>
            <a:off x="3249650" y="4036675"/>
            <a:ext cx="2700300" cy="406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400"/>
              <a:t>Mani &amp; Plunkett, 2011</a:t>
            </a:r>
            <a:endParaRPr sz="1400"/>
          </a:p>
        </p:txBody>
      </p:sp>
      <p:sp>
        <p:nvSpPr>
          <p:cNvPr id="626" name="Google Shape;626;p65"/>
          <p:cNvSpPr txBox="1">
            <a:spLocks noGrp="1"/>
          </p:cNvSpPr>
          <p:nvPr>
            <p:ph type="title"/>
          </p:nvPr>
        </p:nvSpPr>
        <p:spPr>
          <a:xfrm>
            <a:off x="6695063" y="1454325"/>
            <a:ext cx="185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Stays same</a:t>
            </a:r>
            <a:endParaRPr sz="2400"/>
          </a:p>
        </p:txBody>
      </p:sp>
      <p:sp>
        <p:nvSpPr>
          <p:cNvPr id="627" name="Google Shape;627;p65"/>
          <p:cNvSpPr txBox="1">
            <a:spLocks noGrp="1"/>
          </p:cNvSpPr>
          <p:nvPr>
            <p:ph type="body" idx="1"/>
          </p:nvPr>
        </p:nvSpPr>
        <p:spPr>
          <a:xfrm>
            <a:off x="6271900" y="4036675"/>
            <a:ext cx="2888100" cy="80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400"/>
              <a:t>Swingley &amp; Aslin, 2000; Bailey &amp; Plunkett, 2002; Zesiger et al., 2012</a:t>
            </a:r>
            <a:endParaRPr sz="1400"/>
          </a:p>
        </p:txBody>
      </p:sp>
      <p:sp>
        <p:nvSpPr>
          <p:cNvPr id="628" name="Google Shape;628;p65"/>
          <p:cNvSpPr txBox="1">
            <a:spLocks noGrp="1"/>
          </p:cNvSpPr>
          <p:nvPr>
            <p:ph type="body" idx="1"/>
          </p:nvPr>
        </p:nvSpPr>
        <p:spPr>
          <a:xfrm rot="-5400000">
            <a:off x="-1146750" y="2368350"/>
            <a:ext cx="2700300" cy="4068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None/>
            </a:pPr>
            <a:r>
              <a:rPr lang="en" sz="1400" b="1"/>
              <a:t>Mispronunciation Sensitivity</a:t>
            </a:r>
            <a:endParaRPr sz="1400" b="1"/>
          </a:p>
        </p:txBody>
      </p:sp>
      <p:sp>
        <p:nvSpPr>
          <p:cNvPr id="629" name="Google Shape;629;p65"/>
          <p:cNvSpPr txBox="1">
            <a:spLocks noGrp="1"/>
          </p:cNvSpPr>
          <p:nvPr>
            <p:ph type="body" idx="1"/>
          </p:nvPr>
        </p:nvSpPr>
        <p:spPr>
          <a:xfrm>
            <a:off x="540313" y="3449388"/>
            <a:ext cx="2700300" cy="4068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None/>
            </a:pPr>
            <a:r>
              <a:rPr lang="en" sz="1400" b="1"/>
              <a:t>Age</a:t>
            </a:r>
            <a:endParaRPr sz="1400"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66"/>
          <p:cNvPicPr preferRelativeResize="0"/>
          <p:nvPr/>
        </p:nvPicPr>
        <p:blipFill>
          <a:blip r:embed="rId3">
            <a:alphaModFix/>
          </a:blip>
          <a:stretch>
            <a:fillRect/>
          </a:stretch>
        </p:blipFill>
        <p:spPr>
          <a:xfrm>
            <a:off x="0" y="265200"/>
            <a:ext cx="9144000" cy="4572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639" name="Google Shape;639;p67"/>
          <p:cNvPicPr preferRelativeResize="0"/>
          <p:nvPr/>
        </p:nvPicPr>
        <p:blipFill rotWithShape="1">
          <a:blip r:embed="rId3">
            <a:alphaModFix/>
          </a:blip>
          <a:srcRect t="49374"/>
          <a:stretch/>
        </p:blipFill>
        <p:spPr>
          <a:xfrm>
            <a:off x="4620796" y="1246325"/>
            <a:ext cx="4429821" cy="3139610"/>
          </a:xfrm>
          <a:prstGeom prst="rect">
            <a:avLst/>
          </a:prstGeom>
          <a:noFill/>
          <a:ln>
            <a:noFill/>
          </a:ln>
        </p:spPr>
      </p:pic>
      <p:pic>
        <p:nvPicPr>
          <p:cNvPr id="640" name="Google Shape;640;p67"/>
          <p:cNvPicPr preferRelativeResize="0"/>
          <p:nvPr/>
        </p:nvPicPr>
        <p:blipFill rotWithShape="1">
          <a:blip r:embed="rId3">
            <a:alphaModFix/>
          </a:blip>
          <a:srcRect b="50000"/>
          <a:stretch/>
        </p:blipFill>
        <p:spPr>
          <a:xfrm>
            <a:off x="190975" y="1314494"/>
            <a:ext cx="4429821" cy="31008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6437525" y="304725"/>
            <a:ext cx="2316800" cy="1544144"/>
          </a:xfrm>
          <a:prstGeom prst="rect">
            <a:avLst/>
          </a:prstGeom>
          <a:noFill/>
          <a:ln>
            <a:noFill/>
          </a:ln>
        </p:spPr>
      </p:pic>
      <p:pic>
        <p:nvPicPr>
          <p:cNvPr id="86" name="Google Shape;86;p17"/>
          <p:cNvPicPr preferRelativeResize="0"/>
          <p:nvPr/>
        </p:nvPicPr>
        <p:blipFill>
          <a:blip r:embed="rId4">
            <a:alphaModFix/>
          </a:blip>
          <a:stretch>
            <a:fillRect/>
          </a:stretch>
        </p:blipFill>
        <p:spPr>
          <a:xfrm>
            <a:off x="2002963" y="989550"/>
            <a:ext cx="5138076" cy="3425374"/>
          </a:xfrm>
          <a:prstGeom prst="rect">
            <a:avLst/>
          </a:prstGeom>
          <a:noFill/>
          <a:ln>
            <a:noFill/>
          </a:ln>
        </p:spPr>
      </p:pic>
      <p:sp>
        <p:nvSpPr>
          <p:cNvPr id="87" name="Google Shape;87;p17"/>
          <p:cNvSpPr txBox="1"/>
          <p:nvPr/>
        </p:nvSpPr>
        <p:spPr>
          <a:xfrm>
            <a:off x="466225" y="2115150"/>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Milk</a:t>
            </a:r>
            <a:endParaRPr sz="3600"/>
          </a:p>
          <a:p>
            <a:pPr marL="0" lvl="0" indent="0" algn="ctr" rtl="0">
              <a:spcBef>
                <a:spcPts val="0"/>
              </a:spcBef>
              <a:spcAft>
                <a:spcPts val="0"/>
              </a:spcAft>
              <a:buNone/>
            </a:pPr>
            <a:r>
              <a:rPr lang="en" sz="3600"/>
              <a:t>/mɪlk/</a:t>
            </a:r>
            <a:endParaRPr sz="3600"/>
          </a:p>
        </p:txBody>
      </p:sp>
      <p:pic>
        <p:nvPicPr>
          <p:cNvPr id="88" name="Google Shape;88;p17"/>
          <p:cNvPicPr preferRelativeResize="0"/>
          <p:nvPr/>
        </p:nvPicPr>
        <p:blipFill>
          <a:blip r:embed="rId5">
            <a:alphaModFix/>
          </a:blip>
          <a:stretch>
            <a:fillRect/>
          </a:stretch>
        </p:blipFill>
        <p:spPr>
          <a:xfrm>
            <a:off x="603326" y="1255825"/>
            <a:ext cx="1239610" cy="859324"/>
          </a:xfrm>
          <a:prstGeom prst="rect">
            <a:avLst/>
          </a:prstGeom>
          <a:noFill/>
          <a:ln>
            <a:noFill/>
          </a:ln>
        </p:spPr>
      </p:pic>
      <p:sp>
        <p:nvSpPr>
          <p:cNvPr id="89" name="Google Shape;89;p17"/>
          <p:cNvSpPr txBox="1"/>
          <p:nvPr/>
        </p:nvSpPr>
        <p:spPr>
          <a:xfrm>
            <a:off x="6827625" y="2115150"/>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Milk</a:t>
            </a:r>
            <a:endParaRPr sz="3600"/>
          </a:p>
          <a:p>
            <a:pPr marL="0" lvl="0" indent="0" algn="ctr" rtl="0">
              <a:spcBef>
                <a:spcPts val="0"/>
              </a:spcBef>
              <a:spcAft>
                <a:spcPts val="0"/>
              </a:spcAft>
              <a:buNone/>
            </a:pPr>
            <a:r>
              <a:rPr lang="en" sz="3600"/>
              <a:t>/mɛlk/</a:t>
            </a:r>
            <a:endParaRPr sz="3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8"/>
          <p:cNvSpPr txBox="1">
            <a:spLocks noGrp="1"/>
          </p:cNvSpPr>
          <p:nvPr>
            <p:ph type="body" idx="1"/>
          </p:nvPr>
        </p:nvSpPr>
        <p:spPr>
          <a:xfrm>
            <a:off x="311700" y="4567775"/>
            <a:ext cx="8520600" cy="4584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SzPts val="2000"/>
              <a:buChar char="●"/>
            </a:pPr>
            <a:r>
              <a:rPr lang="en-US" sz="1700" dirty="0"/>
              <a:t>Early specificity: </a:t>
            </a:r>
            <a:r>
              <a:rPr lang="en" sz="1700" dirty="0"/>
              <a:t>Mispronunciation sensitivity stays the same with age</a:t>
            </a:r>
            <a:endParaRPr dirty="0"/>
          </a:p>
        </p:txBody>
      </p:sp>
      <p:grpSp>
        <p:nvGrpSpPr>
          <p:cNvPr id="646" name="Google Shape;646;p68"/>
          <p:cNvGrpSpPr/>
          <p:nvPr/>
        </p:nvGrpSpPr>
        <p:grpSpPr>
          <a:xfrm>
            <a:off x="7002910" y="154558"/>
            <a:ext cx="1932676" cy="997907"/>
            <a:chOff x="2055175" y="467500"/>
            <a:chExt cx="6318000" cy="3262200"/>
          </a:xfrm>
        </p:grpSpPr>
        <p:sp>
          <p:nvSpPr>
            <p:cNvPr id="647" name="Google Shape;647;p68"/>
            <p:cNvSpPr/>
            <p:nvPr/>
          </p:nvSpPr>
          <p:spPr>
            <a:xfrm>
              <a:off x="2055175" y="543700"/>
              <a:ext cx="5752500" cy="3186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8"/>
            <p:cNvSpPr/>
            <p:nvPr/>
          </p:nvSpPr>
          <p:spPr>
            <a:xfrm>
              <a:off x="2131375" y="467500"/>
              <a:ext cx="6241800" cy="3186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68"/>
          <p:cNvSpPr/>
          <p:nvPr/>
        </p:nvSpPr>
        <p:spPr>
          <a:xfrm flipH="1">
            <a:off x="8516952" y="696675"/>
            <a:ext cx="49800" cy="49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8"/>
          <p:cNvSpPr/>
          <p:nvPr/>
        </p:nvSpPr>
        <p:spPr>
          <a:xfrm flipH="1">
            <a:off x="8202681" y="696675"/>
            <a:ext cx="49800" cy="49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8"/>
          <p:cNvSpPr/>
          <p:nvPr/>
        </p:nvSpPr>
        <p:spPr>
          <a:xfrm flipH="1">
            <a:off x="7850759" y="700293"/>
            <a:ext cx="49800" cy="49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8"/>
          <p:cNvSpPr/>
          <p:nvPr/>
        </p:nvSpPr>
        <p:spPr>
          <a:xfrm flipH="1">
            <a:off x="7498837" y="696675"/>
            <a:ext cx="49800" cy="49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8"/>
          <p:cNvSpPr/>
          <p:nvPr/>
        </p:nvSpPr>
        <p:spPr>
          <a:xfrm flipH="1">
            <a:off x="7184566" y="703887"/>
            <a:ext cx="49800" cy="498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4" name="Google Shape;654;p68"/>
          <p:cNvPicPr preferRelativeResize="0"/>
          <p:nvPr/>
        </p:nvPicPr>
        <p:blipFill rotWithShape="1">
          <a:blip r:embed="rId3">
            <a:alphaModFix/>
          </a:blip>
          <a:srcRect t="49374"/>
          <a:stretch/>
        </p:blipFill>
        <p:spPr>
          <a:xfrm>
            <a:off x="4620796" y="1246325"/>
            <a:ext cx="4429821" cy="3139610"/>
          </a:xfrm>
          <a:prstGeom prst="rect">
            <a:avLst/>
          </a:prstGeom>
          <a:noFill/>
          <a:ln>
            <a:noFill/>
          </a:ln>
        </p:spPr>
      </p:pic>
      <p:pic>
        <p:nvPicPr>
          <p:cNvPr id="655" name="Google Shape;655;p68"/>
          <p:cNvPicPr preferRelativeResize="0"/>
          <p:nvPr/>
        </p:nvPicPr>
        <p:blipFill rotWithShape="1">
          <a:blip r:embed="rId3">
            <a:alphaModFix/>
          </a:blip>
          <a:srcRect b="50000"/>
          <a:stretch/>
        </p:blipFill>
        <p:spPr>
          <a:xfrm>
            <a:off x="190975" y="1314494"/>
            <a:ext cx="4429821" cy="310088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69"/>
          <p:cNvPicPr preferRelativeResize="0"/>
          <p:nvPr/>
        </p:nvPicPr>
        <p:blipFill>
          <a:blip r:embed="rId3">
            <a:alphaModFix/>
          </a:blip>
          <a:stretch>
            <a:fillRect/>
          </a:stretch>
        </p:blipFill>
        <p:spPr>
          <a:xfrm>
            <a:off x="3798500" y="727663"/>
            <a:ext cx="1547000" cy="1547000"/>
          </a:xfrm>
          <a:prstGeom prst="rect">
            <a:avLst/>
          </a:prstGeom>
          <a:noFill/>
          <a:ln>
            <a:noFill/>
          </a:ln>
        </p:spPr>
      </p:pic>
      <p:pic>
        <p:nvPicPr>
          <p:cNvPr id="661" name="Google Shape;661;p69"/>
          <p:cNvPicPr preferRelativeResize="0"/>
          <p:nvPr/>
        </p:nvPicPr>
        <p:blipFill>
          <a:blip r:embed="rId4">
            <a:alphaModFix/>
          </a:blip>
          <a:stretch>
            <a:fillRect/>
          </a:stretch>
        </p:blipFill>
        <p:spPr>
          <a:xfrm>
            <a:off x="527950" y="727675"/>
            <a:ext cx="1547000" cy="1546976"/>
          </a:xfrm>
          <a:prstGeom prst="rect">
            <a:avLst/>
          </a:prstGeom>
          <a:noFill/>
          <a:ln>
            <a:noFill/>
          </a:ln>
        </p:spPr>
      </p:pic>
      <p:pic>
        <p:nvPicPr>
          <p:cNvPr id="662" name="Google Shape;662;p69"/>
          <p:cNvPicPr preferRelativeResize="0"/>
          <p:nvPr/>
        </p:nvPicPr>
        <p:blipFill>
          <a:blip r:embed="rId5">
            <a:alphaModFix/>
          </a:blip>
          <a:stretch>
            <a:fillRect/>
          </a:stretch>
        </p:blipFill>
        <p:spPr>
          <a:xfrm>
            <a:off x="7069049" y="491563"/>
            <a:ext cx="1345076" cy="2019197"/>
          </a:xfrm>
          <a:prstGeom prst="rect">
            <a:avLst/>
          </a:prstGeom>
          <a:noFill/>
          <a:ln>
            <a:noFill/>
          </a:ln>
        </p:spPr>
      </p:pic>
      <p:pic>
        <p:nvPicPr>
          <p:cNvPr id="663" name="Google Shape;663;p69"/>
          <p:cNvPicPr preferRelativeResize="0"/>
          <p:nvPr/>
        </p:nvPicPr>
        <p:blipFill>
          <a:blip r:embed="rId6">
            <a:alphaModFix/>
          </a:blip>
          <a:stretch>
            <a:fillRect/>
          </a:stretch>
        </p:blipFill>
        <p:spPr>
          <a:xfrm>
            <a:off x="2163225" y="966038"/>
            <a:ext cx="1547000" cy="1070257"/>
          </a:xfrm>
          <a:prstGeom prst="rect">
            <a:avLst/>
          </a:prstGeom>
          <a:noFill/>
          <a:ln>
            <a:noFill/>
          </a:ln>
        </p:spPr>
      </p:pic>
      <p:pic>
        <p:nvPicPr>
          <p:cNvPr id="664" name="Google Shape;664;p69"/>
          <p:cNvPicPr preferRelativeResize="0"/>
          <p:nvPr/>
        </p:nvPicPr>
        <p:blipFill>
          <a:blip r:embed="rId6">
            <a:alphaModFix/>
          </a:blip>
          <a:stretch>
            <a:fillRect/>
          </a:stretch>
        </p:blipFill>
        <p:spPr>
          <a:xfrm>
            <a:off x="5522050" y="966025"/>
            <a:ext cx="1547000" cy="107025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70"/>
          <p:cNvPicPr preferRelativeResize="0"/>
          <p:nvPr/>
        </p:nvPicPr>
        <p:blipFill>
          <a:blip r:embed="rId3">
            <a:alphaModFix/>
          </a:blip>
          <a:stretch>
            <a:fillRect/>
          </a:stretch>
        </p:blipFill>
        <p:spPr>
          <a:xfrm>
            <a:off x="3798500" y="727663"/>
            <a:ext cx="1547000" cy="1547000"/>
          </a:xfrm>
          <a:prstGeom prst="rect">
            <a:avLst/>
          </a:prstGeom>
          <a:noFill/>
          <a:ln>
            <a:noFill/>
          </a:ln>
        </p:spPr>
      </p:pic>
      <p:pic>
        <p:nvPicPr>
          <p:cNvPr id="670" name="Google Shape;670;p70"/>
          <p:cNvPicPr preferRelativeResize="0"/>
          <p:nvPr/>
        </p:nvPicPr>
        <p:blipFill>
          <a:blip r:embed="rId4">
            <a:alphaModFix/>
          </a:blip>
          <a:stretch>
            <a:fillRect/>
          </a:stretch>
        </p:blipFill>
        <p:spPr>
          <a:xfrm>
            <a:off x="527950" y="727675"/>
            <a:ext cx="1547000" cy="1546976"/>
          </a:xfrm>
          <a:prstGeom prst="rect">
            <a:avLst/>
          </a:prstGeom>
          <a:noFill/>
          <a:ln>
            <a:noFill/>
          </a:ln>
        </p:spPr>
      </p:pic>
      <p:pic>
        <p:nvPicPr>
          <p:cNvPr id="671" name="Google Shape;671;p70"/>
          <p:cNvPicPr preferRelativeResize="0"/>
          <p:nvPr/>
        </p:nvPicPr>
        <p:blipFill>
          <a:blip r:embed="rId5">
            <a:alphaModFix/>
          </a:blip>
          <a:stretch>
            <a:fillRect/>
          </a:stretch>
        </p:blipFill>
        <p:spPr>
          <a:xfrm>
            <a:off x="7069049" y="491563"/>
            <a:ext cx="1345076" cy="2019197"/>
          </a:xfrm>
          <a:prstGeom prst="rect">
            <a:avLst/>
          </a:prstGeom>
          <a:noFill/>
          <a:ln>
            <a:noFill/>
          </a:ln>
        </p:spPr>
      </p:pic>
      <p:pic>
        <p:nvPicPr>
          <p:cNvPr id="672" name="Google Shape;672;p70"/>
          <p:cNvPicPr preferRelativeResize="0"/>
          <p:nvPr/>
        </p:nvPicPr>
        <p:blipFill>
          <a:blip r:embed="rId6">
            <a:alphaModFix/>
          </a:blip>
          <a:stretch>
            <a:fillRect/>
          </a:stretch>
        </p:blipFill>
        <p:spPr>
          <a:xfrm>
            <a:off x="2163225" y="966038"/>
            <a:ext cx="1547000" cy="1070257"/>
          </a:xfrm>
          <a:prstGeom prst="rect">
            <a:avLst/>
          </a:prstGeom>
          <a:noFill/>
          <a:ln>
            <a:noFill/>
          </a:ln>
        </p:spPr>
      </p:pic>
      <p:pic>
        <p:nvPicPr>
          <p:cNvPr id="673" name="Google Shape;673;p70"/>
          <p:cNvPicPr preferRelativeResize="0"/>
          <p:nvPr/>
        </p:nvPicPr>
        <p:blipFill>
          <a:blip r:embed="rId6">
            <a:alphaModFix/>
          </a:blip>
          <a:stretch>
            <a:fillRect/>
          </a:stretch>
        </p:blipFill>
        <p:spPr>
          <a:xfrm>
            <a:off x="5522050" y="966025"/>
            <a:ext cx="1547000" cy="1070257"/>
          </a:xfrm>
          <a:prstGeom prst="rect">
            <a:avLst/>
          </a:prstGeom>
          <a:noFill/>
          <a:ln>
            <a:noFill/>
          </a:ln>
        </p:spPr>
      </p:pic>
      <p:pic>
        <p:nvPicPr>
          <p:cNvPr id="674" name="Google Shape;674;p70"/>
          <p:cNvPicPr preferRelativeResize="0"/>
          <p:nvPr/>
        </p:nvPicPr>
        <p:blipFill>
          <a:blip r:embed="rId7">
            <a:alphaModFix/>
          </a:blip>
          <a:stretch>
            <a:fillRect/>
          </a:stretch>
        </p:blipFill>
        <p:spPr>
          <a:xfrm>
            <a:off x="2950950" y="2307600"/>
            <a:ext cx="3118258" cy="2571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71"/>
          <p:cNvPicPr preferRelativeResize="0"/>
          <p:nvPr/>
        </p:nvPicPr>
        <p:blipFill>
          <a:blip r:embed="rId3">
            <a:alphaModFix/>
          </a:blip>
          <a:stretch>
            <a:fillRect/>
          </a:stretch>
        </p:blipFill>
        <p:spPr>
          <a:xfrm>
            <a:off x="3798500" y="1870663"/>
            <a:ext cx="1547000" cy="1547000"/>
          </a:xfrm>
          <a:prstGeom prst="rect">
            <a:avLst/>
          </a:prstGeom>
          <a:noFill/>
          <a:ln>
            <a:noFill/>
          </a:ln>
        </p:spPr>
      </p:pic>
      <p:pic>
        <p:nvPicPr>
          <p:cNvPr id="680" name="Google Shape;680;p71"/>
          <p:cNvPicPr preferRelativeResize="0"/>
          <p:nvPr/>
        </p:nvPicPr>
        <p:blipFill>
          <a:blip r:embed="rId4">
            <a:alphaModFix/>
          </a:blip>
          <a:stretch>
            <a:fillRect/>
          </a:stretch>
        </p:blipFill>
        <p:spPr>
          <a:xfrm>
            <a:off x="527950" y="3318475"/>
            <a:ext cx="1547000" cy="1546976"/>
          </a:xfrm>
          <a:prstGeom prst="rect">
            <a:avLst/>
          </a:prstGeom>
          <a:noFill/>
          <a:ln>
            <a:noFill/>
          </a:ln>
        </p:spPr>
      </p:pic>
      <p:pic>
        <p:nvPicPr>
          <p:cNvPr id="681" name="Google Shape;681;p71"/>
          <p:cNvPicPr preferRelativeResize="0"/>
          <p:nvPr/>
        </p:nvPicPr>
        <p:blipFill>
          <a:blip r:embed="rId5">
            <a:alphaModFix/>
          </a:blip>
          <a:stretch>
            <a:fillRect/>
          </a:stretch>
        </p:blipFill>
        <p:spPr>
          <a:xfrm>
            <a:off x="7069049" y="186763"/>
            <a:ext cx="1345076" cy="2019197"/>
          </a:xfrm>
          <a:prstGeom prst="rect">
            <a:avLst/>
          </a:prstGeom>
          <a:noFill/>
          <a:ln>
            <a:noFill/>
          </a:ln>
        </p:spPr>
      </p:pic>
      <p:cxnSp>
        <p:nvCxnSpPr>
          <p:cNvPr id="682" name="Google Shape;682;p71"/>
          <p:cNvCxnSpPr/>
          <p:nvPr/>
        </p:nvCxnSpPr>
        <p:spPr>
          <a:xfrm rot="10800000" flipH="1">
            <a:off x="717700" y="554425"/>
            <a:ext cx="3490500" cy="2218500"/>
          </a:xfrm>
          <a:prstGeom prst="straightConnector1">
            <a:avLst/>
          </a:prstGeom>
          <a:noFill/>
          <a:ln w="38100" cap="flat" cmpd="sng">
            <a:solidFill>
              <a:schemeClr val="dk2"/>
            </a:solidFill>
            <a:prstDash val="solid"/>
            <a:round/>
            <a:headEnd type="none" w="med" len="med"/>
            <a:tailEnd type="triangle" w="med" len="med"/>
          </a:ln>
        </p:spPr>
      </p:cxnSp>
      <p:sp>
        <p:nvSpPr>
          <p:cNvPr id="683" name="Google Shape;683;p71"/>
          <p:cNvSpPr txBox="1"/>
          <p:nvPr/>
        </p:nvSpPr>
        <p:spPr>
          <a:xfrm rot="-1881524">
            <a:off x="897699" y="1288991"/>
            <a:ext cx="2358402" cy="45667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Task Difficulty?</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72"/>
          <p:cNvPicPr preferRelativeResize="0"/>
          <p:nvPr/>
        </p:nvPicPr>
        <p:blipFill>
          <a:blip r:embed="rId3">
            <a:alphaModFix/>
          </a:blip>
          <a:stretch>
            <a:fillRect/>
          </a:stretch>
        </p:blipFill>
        <p:spPr>
          <a:xfrm>
            <a:off x="3798500" y="1870663"/>
            <a:ext cx="1547000" cy="1547000"/>
          </a:xfrm>
          <a:prstGeom prst="rect">
            <a:avLst/>
          </a:prstGeom>
          <a:noFill/>
          <a:ln>
            <a:noFill/>
          </a:ln>
        </p:spPr>
      </p:pic>
      <p:pic>
        <p:nvPicPr>
          <p:cNvPr id="689" name="Google Shape;689;p72"/>
          <p:cNvPicPr preferRelativeResize="0"/>
          <p:nvPr/>
        </p:nvPicPr>
        <p:blipFill>
          <a:blip r:embed="rId4">
            <a:alphaModFix/>
          </a:blip>
          <a:stretch>
            <a:fillRect/>
          </a:stretch>
        </p:blipFill>
        <p:spPr>
          <a:xfrm>
            <a:off x="527950" y="3318475"/>
            <a:ext cx="1547000" cy="1546976"/>
          </a:xfrm>
          <a:prstGeom prst="rect">
            <a:avLst/>
          </a:prstGeom>
          <a:noFill/>
          <a:ln>
            <a:noFill/>
          </a:ln>
        </p:spPr>
      </p:pic>
      <p:pic>
        <p:nvPicPr>
          <p:cNvPr id="690" name="Google Shape;690;p72"/>
          <p:cNvPicPr preferRelativeResize="0"/>
          <p:nvPr/>
        </p:nvPicPr>
        <p:blipFill>
          <a:blip r:embed="rId5">
            <a:alphaModFix/>
          </a:blip>
          <a:stretch>
            <a:fillRect/>
          </a:stretch>
        </p:blipFill>
        <p:spPr>
          <a:xfrm>
            <a:off x="7069049" y="186763"/>
            <a:ext cx="1345076" cy="2019197"/>
          </a:xfrm>
          <a:prstGeom prst="rect">
            <a:avLst/>
          </a:prstGeom>
          <a:noFill/>
          <a:ln>
            <a:noFill/>
          </a:ln>
        </p:spPr>
      </p:pic>
      <p:cxnSp>
        <p:nvCxnSpPr>
          <p:cNvPr id="691" name="Google Shape;691;p72"/>
          <p:cNvCxnSpPr/>
          <p:nvPr/>
        </p:nvCxnSpPr>
        <p:spPr>
          <a:xfrm rot="10800000" flipH="1">
            <a:off x="717700" y="554425"/>
            <a:ext cx="3490500" cy="2218500"/>
          </a:xfrm>
          <a:prstGeom prst="straightConnector1">
            <a:avLst/>
          </a:prstGeom>
          <a:noFill/>
          <a:ln w="38100" cap="flat" cmpd="sng">
            <a:solidFill>
              <a:schemeClr val="dk2"/>
            </a:solidFill>
            <a:prstDash val="solid"/>
            <a:round/>
            <a:headEnd type="none" w="med" len="med"/>
            <a:tailEnd type="triangle" w="med" len="med"/>
          </a:ln>
        </p:spPr>
      </p:cxnSp>
      <p:sp>
        <p:nvSpPr>
          <p:cNvPr id="692" name="Google Shape;692;p72"/>
          <p:cNvSpPr txBox="1"/>
          <p:nvPr/>
        </p:nvSpPr>
        <p:spPr>
          <a:xfrm rot="-1881524">
            <a:off x="897699" y="1288991"/>
            <a:ext cx="2358402" cy="45667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Task Difficulty?</a:t>
            </a:r>
            <a:endParaRPr sz="2400"/>
          </a:p>
        </p:txBody>
      </p:sp>
      <p:pic>
        <p:nvPicPr>
          <p:cNvPr id="693" name="Google Shape;693;p72"/>
          <p:cNvPicPr preferRelativeResize="0"/>
          <p:nvPr/>
        </p:nvPicPr>
        <p:blipFill>
          <a:blip r:embed="rId6">
            <a:alphaModFix/>
          </a:blip>
          <a:stretch>
            <a:fillRect/>
          </a:stretch>
        </p:blipFill>
        <p:spPr>
          <a:xfrm flipH="1">
            <a:off x="6697175" y="3257828"/>
            <a:ext cx="2294425" cy="1720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Mispronunciation size: sensitivity to phonological features</a:t>
            </a:r>
            <a:endParaRPr sz="2400"/>
          </a:p>
        </p:txBody>
      </p:sp>
      <p:pic>
        <p:nvPicPr>
          <p:cNvPr id="4" name="Picture 3">
            <a:extLst>
              <a:ext uri="{FF2B5EF4-FFF2-40B4-BE49-F238E27FC236}">
                <a16:creationId xmlns:a16="http://schemas.microsoft.com/office/drawing/2014/main" id="{F1E571EF-6696-494E-9154-604BE95278D3}"/>
              </a:ext>
            </a:extLst>
          </p:cNvPr>
          <p:cNvPicPr>
            <a:picLocks noChangeAspect="1"/>
          </p:cNvPicPr>
          <p:nvPr/>
        </p:nvPicPr>
        <p:blipFill>
          <a:blip r:embed="rId3"/>
          <a:stretch>
            <a:fillRect/>
          </a:stretch>
        </p:blipFill>
        <p:spPr>
          <a:xfrm>
            <a:off x="311700" y="1410878"/>
            <a:ext cx="3257887" cy="2549651"/>
          </a:xfrm>
          <a:prstGeom prst="rect">
            <a:avLst/>
          </a:prstGeom>
        </p:spPr>
      </p:pic>
      <p:sp>
        <p:nvSpPr>
          <p:cNvPr id="7" name="Google Shape;189;p30">
            <a:extLst>
              <a:ext uri="{FF2B5EF4-FFF2-40B4-BE49-F238E27FC236}">
                <a16:creationId xmlns:a16="http://schemas.microsoft.com/office/drawing/2014/main" id="{F2F17252-F38D-4EF5-921E-0314AFD092E1}"/>
              </a:ext>
            </a:extLst>
          </p:cNvPr>
          <p:cNvSpPr txBox="1"/>
          <p:nvPr/>
        </p:nvSpPr>
        <p:spPr>
          <a:xfrm>
            <a:off x="956574" y="3905791"/>
            <a:ext cx="1968137"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White &amp; Morgan, 2008</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Mispronunciation size</a:t>
            </a:r>
            <a:endParaRPr sz="2400" dirty="0"/>
          </a:p>
        </p:txBody>
      </p:sp>
      <p:pic>
        <p:nvPicPr>
          <p:cNvPr id="4" name="Picture 3">
            <a:extLst>
              <a:ext uri="{FF2B5EF4-FFF2-40B4-BE49-F238E27FC236}">
                <a16:creationId xmlns:a16="http://schemas.microsoft.com/office/drawing/2014/main" id="{F1E571EF-6696-494E-9154-604BE95278D3}"/>
              </a:ext>
            </a:extLst>
          </p:cNvPr>
          <p:cNvPicPr>
            <a:picLocks noChangeAspect="1"/>
          </p:cNvPicPr>
          <p:nvPr/>
        </p:nvPicPr>
        <p:blipFill>
          <a:blip r:embed="rId3"/>
          <a:stretch>
            <a:fillRect/>
          </a:stretch>
        </p:blipFill>
        <p:spPr>
          <a:xfrm>
            <a:off x="311700" y="1410878"/>
            <a:ext cx="3257887" cy="2549651"/>
          </a:xfrm>
          <a:prstGeom prst="rect">
            <a:avLst/>
          </a:prstGeom>
        </p:spPr>
      </p:pic>
      <p:sp>
        <p:nvSpPr>
          <p:cNvPr id="7" name="Google Shape;189;p30">
            <a:extLst>
              <a:ext uri="{FF2B5EF4-FFF2-40B4-BE49-F238E27FC236}">
                <a16:creationId xmlns:a16="http://schemas.microsoft.com/office/drawing/2014/main" id="{F2F17252-F38D-4EF5-921E-0314AFD092E1}"/>
              </a:ext>
            </a:extLst>
          </p:cNvPr>
          <p:cNvSpPr txBox="1"/>
          <p:nvPr/>
        </p:nvSpPr>
        <p:spPr>
          <a:xfrm>
            <a:off x="956574" y="3905791"/>
            <a:ext cx="1968137"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White &amp; Morgan, 2008</a:t>
            </a:r>
            <a:endParaRPr dirty="0"/>
          </a:p>
        </p:txBody>
      </p:sp>
      <p:pic>
        <p:nvPicPr>
          <p:cNvPr id="5" name="Google Shape;739;p77">
            <a:extLst>
              <a:ext uri="{FF2B5EF4-FFF2-40B4-BE49-F238E27FC236}">
                <a16:creationId xmlns:a16="http://schemas.microsoft.com/office/drawing/2014/main" id="{4C3F99A9-7EC5-46FC-9521-3D675E51146C}"/>
              </a:ext>
            </a:extLst>
          </p:cNvPr>
          <p:cNvPicPr preferRelativeResize="0"/>
          <p:nvPr/>
        </p:nvPicPr>
        <p:blipFill>
          <a:blip r:embed="rId4">
            <a:alphaModFix/>
          </a:blip>
          <a:stretch>
            <a:fillRect/>
          </a:stretch>
        </p:blipFill>
        <p:spPr>
          <a:xfrm>
            <a:off x="4069800" y="1431925"/>
            <a:ext cx="4762500" cy="2857500"/>
          </a:xfrm>
          <a:prstGeom prst="rect">
            <a:avLst/>
          </a:prstGeom>
          <a:noFill/>
          <a:ln>
            <a:noFill/>
          </a:ln>
        </p:spPr>
      </p:pic>
    </p:spTree>
    <p:extLst>
      <p:ext uri="{BB962C8B-B14F-4D97-AF65-F5344CB8AC3E}">
        <p14:creationId xmlns:p14="http://schemas.microsoft.com/office/powerpoint/2010/main" val="3329081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Mispronunciation size</a:t>
            </a:r>
            <a:endParaRPr dirty="0"/>
          </a:p>
        </p:txBody>
      </p:sp>
      <p:sp>
        <p:nvSpPr>
          <p:cNvPr id="752" name="Google Shape;752;p78"/>
          <p:cNvSpPr txBox="1">
            <a:spLocks noGrp="1"/>
          </p:cNvSpPr>
          <p:nvPr>
            <p:ph type="body" idx="1"/>
          </p:nvPr>
        </p:nvSpPr>
        <p:spPr>
          <a:xfrm>
            <a:off x="311700" y="1152475"/>
            <a:ext cx="37581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As mispronunciation size increases, mispronunciation sensitivity increases</a:t>
            </a:r>
            <a:endParaRPr/>
          </a:p>
          <a:p>
            <a:pPr marL="914400" lvl="1" indent="-342900" algn="l" rtl="0">
              <a:spcBef>
                <a:spcPts val="0"/>
              </a:spcBef>
              <a:spcAft>
                <a:spcPts val="0"/>
              </a:spcAft>
              <a:buSzPts val="1800"/>
              <a:buChar char="○"/>
            </a:pPr>
            <a:r>
              <a:rPr lang="en" i="1"/>
              <a:t>g</a:t>
            </a:r>
            <a:r>
              <a:rPr lang="en"/>
              <a:t> = -0.31</a:t>
            </a:r>
            <a:endParaRPr/>
          </a:p>
          <a:p>
            <a:pPr marL="914400" lvl="1" indent="-342900" algn="l" rtl="0">
              <a:spcBef>
                <a:spcPts val="0"/>
              </a:spcBef>
              <a:spcAft>
                <a:spcPts val="0"/>
              </a:spcAft>
              <a:buSzPts val="1800"/>
              <a:buChar char="○"/>
            </a:pPr>
            <a:r>
              <a:rPr lang="en"/>
              <a:t>95% CI [-0.36, -0.25]</a:t>
            </a:r>
            <a:endParaRPr/>
          </a:p>
          <a:p>
            <a:pPr marL="914400" lvl="1" indent="-317500" algn="l" rtl="0">
              <a:spcBef>
                <a:spcPts val="0"/>
              </a:spcBef>
              <a:spcAft>
                <a:spcPts val="0"/>
              </a:spcAft>
              <a:buSzPts val="1400"/>
              <a:buChar char="○"/>
            </a:pPr>
            <a:r>
              <a:rPr lang="en" sz="1400"/>
              <a:t>SE = 0.03, </a:t>
            </a:r>
            <a:r>
              <a:rPr lang="en" sz="1400" i="1"/>
              <a:t>p</a:t>
            </a:r>
            <a:r>
              <a:rPr lang="en" sz="1400"/>
              <a:t> &lt; .0001</a:t>
            </a:r>
            <a:endParaRPr sz="1400"/>
          </a:p>
          <a:p>
            <a:pPr marL="0" lvl="0" indent="0" algn="l" rtl="0">
              <a:spcBef>
                <a:spcPts val="1600"/>
              </a:spcBef>
              <a:spcAft>
                <a:spcPts val="1600"/>
              </a:spcAft>
              <a:buNone/>
            </a:pPr>
            <a:endParaRPr/>
          </a:p>
        </p:txBody>
      </p:sp>
      <p:pic>
        <p:nvPicPr>
          <p:cNvPr id="753" name="Google Shape;753;p78"/>
          <p:cNvPicPr preferRelativeResize="0"/>
          <p:nvPr/>
        </p:nvPicPr>
        <p:blipFill>
          <a:blip r:embed="rId3">
            <a:alphaModFix/>
          </a:blip>
          <a:stretch>
            <a:fillRect/>
          </a:stretch>
        </p:blipFill>
        <p:spPr>
          <a:xfrm>
            <a:off x="4069800" y="1431925"/>
            <a:ext cx="4762500" cy="2857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Mispronunciation size</a:t>
            </a:r>
            <a:endParaRPr dirty="0"/>
          </a:p>
        </p:txBody>
      </p:sp>
      <p:sp>
        <p:nvSpPr>
          <p:cNvPr id="759" name="Google Shape;759;p79"/>
          <p:cNvSpPr txBox="1">
            <a:spLocks noGrp="1"/>
          </p:cNvSpPr>
          <p:nvPr>
            <p:ph type="body" idx="1"/>
          </p:nvPr>
        </p:nvSpPr>
        <p:spPr>
          <a:xfrm>
            <a:off x="311700" y="1152475"/>
            <a:ext cx="37581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a:t>As mispronunciation size increases, mispronunciation sensitivity increases</a:t>
            </a:r>
            <a:endParaRPr/>
          </a:p>
          <a:p>
            <a:pPr marL="914400" lvl="1" indent="-342900" algn="l" rtl="0">
              <a:spcBef>
                <a:spcPts val="0"/>
              </a:spcBef>
              <a:spcAft>
                <a:spcPts val="0"/>
              </a:spcAft>
              <a:buSzPts val="1800"/>
              <a:buChar char="○"/>
            </a:pPr>
            <a:r>
              <a:rPr lang="en" i="1"/>
              <a:t>g</a:t>
            </a:r>
            <a:r>
              <a:rPr lang="en"/>
              <a:t> = -0.31</a:t>
            </a:r>
            <a:endParaRPr/>
          </a:p>
          <a:p>
            <a:pPr marL="914400" lvl="1" indent="-342900" algn="l" rtl="0">
              <a:spcBef>
                <a:spcPts val="0"/>
              </a:spcBef>
              <a:spcAft>
                <a:spcPts val="0"/>
              </a:spcAft>
              <a:buSzPts val="1800"/>
              <a:buChar char="○"/>
            </a:pPr>
            <a:r>
              <a:rPr lang="en"/>
              <a:t>95% CI [-0.36, -0.25]</a:t>
            </a:r>
            <a:endParaRPr/>
          </a:p>
          <a:p>
            <a:pPr marL="914400" lvl="1" indent="-317500" algn="l" rtl="0">
              <a:spcBef>
                <a:spcPts val="0"/>
              </a:spcBef>
              <a:spcAft>
                <a:spcPts val="0"/>
              </a:spcAft>
              <a:buSzPts val="1400"/>
              <a:buChar char="○"/>
            </a:pPr>
            <a:r>
              <a:rPr lang="en" sz="1400"/>
              <a:t>SE = 0.03, </a:t>
            </a:r>
            <a:r>
              <a:rPr lang="en" sz="1400" i="1"/>
              <a:t>p</a:t>
            </a:r>
            <a:r>
              <a:rPr lang="en" sz="1400"/>
              <a:t> &lt; .0001</a:t>
            </a:r>
            <a:endParaRPr i="1"/>
          </a:p>
          <a:p>
            <a:pPr marL="457200" marR="0" lvl="0" indent="-355600" algn="l" rtl="0">
              <a:lnSpc>
                <a:spcPct val="115000"/>
              </a:lnSpc>
              <a:spcBef>
                <a:spcPts val="0"/>
              </a:spcBef>
              <a:spcAft>
                <a:spcPts val="0"/>
              </a:spcAft>
              <a:buClr>
                <a:schemeClr val="dk2"/>
              </a:buClr>
              <a:buSzPts val="2000"/>
              <a:buFont typeface="Arial"/>
              <a:buChar char="●"/>
            </a:pPr>
            <a:r>
              <a:rPr lang="en"/>
              <a:t>Not moderated by age</a:t>
            </a:r>
            <a:endParaRPr/>
          </a:p>
          <a:p>
            <a:pPr marL="0" lvl="0" indent="0" algn="l" rtl="0">
              <a:spcBef>
                <a:spcPts val="1600"/>
              </a:spcBef>
              <a:spcAft>
                <a:spcPts val="1600"/>
              </a:spcAft>
              <a:buNone/>
            </a:pPr>
            <a:endParaRPr/>
          </a:p>
        </p:txBody>
      </p:sp>
      <p:pic>
        <p:nvPicPr>
          <p:cNvPr id="760" name="Google Shape;760;p79"/>
          <p:cNvPicPr preferRelativeResize="0"/>
          <p:nvPr/>
        </p:nvPicPr>
        <p:blipFill>
          <a:blip r:embed="rId3">
            <a:alphaModFix/>
          </a:blip>
          <a:stretch>
            <a:fillRect/>
          </a:stretch>
        </p:blipFill>
        <p:spPr>
          <a:xfrm>
            <a:off x="4069800" y="1431925"/>
            <a:ext cx="4762500" cy="2857500"/>
          </a:xfrm>
          <a:prstGeom prst="rect">
            <a:avLst/>
          </a:prstGeom>
          <a:noFill/>
          <a:ln>
            <a:noFill/>
          </a:ln>
        </p:spPr>
      </p:pic>
      <p:sp>
        <p:nvSpPr>
          <p:cNvPr id="761" name="Google Shape;761;p79"/>
          <p:cNvSpPr txBox="1"/>
          <p:nvPr/>
        </p:nvSpPr>
        <p:spPr>
          <a:xfrm>
            <a:off x="6827400" y="4458300"/>
            <a:ext cx="2088000" cy="45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White &amp; Morgan, 2008</a:t>
            </a:r>
            <a:endParaRPr/>
          </a:p>
          <a:p>
            <a:pPr marL="0" marR="0" lvl="0" indent="0" algn="l" rtl="0">
              <a:lnSpc>
                <a:spcPct val="100000"/>
              </a:lnSpc>
              <a:spcBef>
                <a:spcPts val="0"/>
              </a:spcBef>
              <a:spcAft>
                <a:spcPts val="0"/>
              </a:spcAft>
              <a:buNone/>
            </a:pPr>
            <a:r>
              <a:rPr lang="en"/>
              <a:t>Mani &amp; Plunkett, 2011</a:t>
            </a:r>
            <a:endParaRPr/>
          </a:p>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Mispronunciation position</a:t>
            </a:r>
            <a:endParaRPr dirty="0"/>
          </a:p>
        </p:txBody>
      </p:sp>
      <p:pic>
        <p:nvPicPr>
          <p:cNvPr id="767" name="Google Shape;767;p80"/>
          <p:cNvPicPr preferRelativeResize="0"/>
          <p:nvPr/>
        </p:nvPicPr>
        <p:blipFill>
          <a:blip r:embed="rId3">
            <a:alphaModFix/>
          </a:blip>
          <a:stretch>
            <a:fillRect/>
          </a:stretch>
        </p:blipFill>
        <p:spPr>
          <a:xfrm>
            <a:off x="311700" y="1144484"/>
            <a:ext cx="1591976" cy="1198124"/>
          </a:xfrm>
          <a:prstGeom prst="rect">
            <a:avLst/>
          </a:prstGeom>
          <a:noFill/>
          <a:ln>
            <a:noFill/>
          </a:ln>
        </p:spPr>
      </p:pic>
      <p:pic>
        <p:nvPicPr>
          <p:cNvPr id="768" name="Google Shape;768;p80"/>
          <p:cNvPicPr preferRelativeResize="0"/>
          <p:nvPr/>
        </p:nvPicPr>
        <p:blipFill>
          <a:blip r:embed="rId4">
            <a:alphaModFix/>
          </a:blip>
          <a:stretch>
            <a:fillRect/>
          </a:stretch>
        </p:blipFill>
        <p:spPr>
          <a:xfrm>
            <a:off x="2019005" y="1144484"/>
            <a:ext cx="1591976" cy="1198124"/>
          </a:xfrm>
          <a:prstGeom prst="rect">
            <a:avLst/>
          </a:prstGeom>
          <a:noFill/>
          <a:ln>
            <a:noFill/>
          </a:ln>
        </p:spPr>
      </p:pic>
      <p:sp>
        <p:nvSpPr>
          <p:cNvPr id="6" name="Speech Bubble: Oval 5">
            <a:extLst>
              <a:ext uri="{FF2B5EF4-FFF2-40B4-BE49-F238E27FC236}">
                <a16:creationId xmlns:a16="http://schemas.microsoft.com/office/drawing/2014/main" id="{C43ED1B5-6CDB-4231-AF18-1AA6F8B1AAD1}"/>
              </a:ext>
            </a:extLst>
          </p:cNvPr>
          <p:cNvSpPr/>
          <p:nvPr/>
        </p:nvSpPr>
        <p:spPr>
          <a:xfrm>
            <a:off x="1402562" y="2469367"/>
            <a:ext cx="1147372" cy="468661"/>
          </a:xfrm>
          <a:prstGeom prst="wedgeEllipseCallout">
            <a:avLst>
              <a:gd name="adj1" fmla="val 61776"/>
              <a:gd name="adj2" fmla="val 7770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a:t>Tog</a:t>
            </a:r>
          </a:p>
        </p:txBody>
      </p:sp>
      <p:pic>
        <p:nvPicPr>
          <p:cNvPr id="9" name="Google Shape;767;p80">
            <a:extLst>
              <a:ext uri="{FF2B5EF4-FFF2-40B4-BE49-F238E27FC236}">
                <a16:creationId xmlns:a16="http://schemas.microsoft.com/office/drawing/2014/main" id="{9594DBA9-C94C-440A-88CD-DE81527A7CEC}"/>
              </a:ext>
            </a:extLst>
          </p:cNvPr>
          <p:cNvPicPr preferRelativeResize="0"/>
          <p:nvPr/>
        </p:nvPicPr>
        <p:blipFill>
          <a:blip r:embed="rId3">
            <a:alphaModFix/>
          </a:blip>
          <a:stretch>
            <a:fillRect/>
          </a:stretch>
        </p:blipFill>
        <p:spPr>
          <a:xfrm>
            <a:off x="362274" y="3195188"/>
            <a:ext cx="1591976" cy="1198124"/>
          </a:xfrm>
          <a:prstGeom prst="rect">
            <a:avLst/>
          </a:prstGeom>
          <a:noFill/>
          <a:ln>
            <a:noFill/>
          </a:ln>
        </p:spPr>
      </p:pic>
      <p:pic>
        <p:nvPicPr>
          <p:cNvPr id="10" name="Google Shape;768;p80">
            <a:extLst>
              <a:ext uri="{FF2B5EF4-FFF2-40B4-BE49-F238E27FC236}">
                <a16:creationId xmlns:a16="http://schemas.microsoft.com/office/drawing/2014/main" id="{D26F4E6C-F2AF-48CD-88BE-3EC632EC2206}"/>
              </a:ext>
            </a:extLst>
          </p:cNvPr>
          <p:cNvPicPr preferRelativeResize="0"/>
          <p:nvPr/>
        </p:nvPicPr>
        <p:blipFill>
          <a:blip r:embed="rId4">
            <a:alphaModFix/>
          </a:blip>
          <a:stretch>
            <a:fillRect/>
          </a:stretch>
        </p:blipFill>
        <p:spPr>
          <a:xfrm>
            <a:off x="2069579" y="3195188"/>
            <a:ext cx="1591976" cy="1198124"/>
          </a:xfrm>
          <a:prstGeom prst="rect">
            <a:avLst/>
          </a:prstGeom>
          <a:noFill/>
          <a:ln>
            <a:noFill/>
          </a:ln>
        </p:spPr>
      </p:pic>
      <p:sp>
        <p:nvSpPr>
          <p:cNvPr id="11" name="Speech Bubble: Oval 10">
            <a:extLst>
              <a:ext uri="{FF2B5EF4-FFF2-40B4-BE49-F238E27FC236}">
                <a16:creationId xmlns:a16="http://schemas.microsoft.com/office/drawing/2014/main" id="{99AC1388-8A57-4371-BCE9-24441D44008F}"/>
              </a:ext>
            </a:extLst>
          </p:cNvPr>
          <p:cNvSpPr/>
          <p:nvPr/>
        </p:nvSpPr>
        <p:spPr>
          <a:xfrm>
            <a:off x="1453136" y="4520071"/>
            <a:ext cx="1147372" cy="468661"/>
          </a:xfrm>
          <a:prstGeom prst="wedgeEllipseCallout">
            <a:avLst>
              <a:gd name="adj1" fmla="val 61776"/>
              <a:gd name="adj2" fmla="val 7770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Dok</a:t>
            </a:r>
            <a:endParaRPr lang="en-US" sz="1800" dirty="0"/>
          </a:p>
        </p:txBody>
      </p:sp>
    </p:spTree>
    <p:extLst>
      <p:ext uri="{BB962C8B-B14F-4D97-AF65-F5344CB8AC3E}">
        <p14:creationId xmlns:p14="http://schemas.microsoft.com/office/powerpoint/2010/main" val="226675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6437525" y="304725"/>
            <a:ext cx="2316800" cy="1544144"/>
          </a:xfrm>
          <a:prstGeom prst="rect">
            <a:avLst/>
          </a:prstGeom>
          <a:noFill/>
          <a:ln>
            <a:noFill/>
          </a:ln>
        </p:spPr>
      </p:pic>
      <p:pic>
        <p:nvPicPr>
          <p:cNvPr id="95" name="Google Shape;95;p18"/>
          <p:cNvPicPr preferRelativeResize="0"/>
          <p:nvPr/>
        </p:nvPicPr>
        <p:blipFill>
          <a:blip r:embed="rId4">
            <a:alphaModFix/>
          </a:blip>
          <a:stretch>
            <a:fillRect/>
          </a:stretch>
        </p:blipFill>
        <p:spPr>
          <a:xfrm>
            <a:off x="2002963" y="989550"/>
            <a:ext cx="5138076" cy="3425374"/>
          </a:xfrm>
          <a:prstGeom prst="rect">
            <a:avLst/>
          </a:prstGeom>
          <a:noFill/>
          <a:ln>
            <a:noFill/>
          </a:ln>
        </p:spPr>
      </p:pic>
      <p:sp>
        <p:nvSpPr>
          <p:cNvPr id="96" name="Google Shape;96;p18"/>
          <p:cNvSpPr txBox="1"/>
          <p:nvPr/>
        </p:nvSpPr>
        <p:spPr>
          <a:xfrm>
            <a:off x="466225" y="2115150"/>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Milk</a:t>
            </a:r>
            <a:endParaRPr sz="3600"/>
          </a:p>
          <a:p>
            <a:pPr marL="0" lvl="0" indent="0" algn="ctr" rtl="0">
              <a:spcBef>
                <a:spcPts val="0"/>
              </a:spcBef>
              <a:spcAft>
                <a:spcPts val="0"/>
              </a:spcAft>
              <a:buNone/>
            </a:pPr>
            <a:r>
              <a:rPr lang="en" sz="3600"/>
              <a:t>/mɪlk/</a:t>
            </a:r>
            <a:endParaRPr sz="3600"/>
          </a:p>
        </p:txBody>
      </p:sp>
      <p:pic>
        <p:nvPicPr>
          <p:cNvPr id="97" name="Google Shape;97;p18"/>
          <p:cNvPicPr preferRelativeResize="0"/>
          <p:nvPr/>
        </p:nvPicPr>
        <p:blipFill>
          <a:blip r:embed="rId5">
            <a:alphaModFix/>
          </a:blip>
          <a:stretch>
            <a:fillRect/>
          </a:stretch>
        </p:blipFill>
        <p:spPr>
          <a:xfrm>
            <a:off x="603326" y="1255825"/>
            <a:ext cx="1239610" cy="859324"/>
          </a:xfrm>
          <a:prstGeom prst="rect">
            <a:avLst/>
          </a:prstGeom>
          <a:noFill/>
          <a:ln>
            <a:noFill/>
          </a:ln>
        </p:spPr>
      </p:pic>
      <p:sp>
        <p:nvSpPr>
          <p:cNvPr id="98" name="Google Shape;98;p18"/>
          <p:cNvSpPr txBox="1"/>
          <p:nvPr/>
        </p:nvSpPr>
        <p:spPr>
          <a:xfrm>
            <a:off x="6827625" y="2115150"/>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Milk</a:t>
            </a:r>
            <a:endParaRPr sz="3600"/>
          </a:p>
          <a:p>
            <a:pPr marL="0" lvl="0" indent="0" algn="ctr" rtl="0">
              <a:spcBef>
                <a:spcPts val="0"/>
              </a:spcBef>
              <a:spcAft>
                <a:spcPts val="0"/>
              </a:spcAft>
              <a:buNone/>
            </a:pPr>
            <a:r>
              <a:rPr lang="en" sz="3600"/>
              <a:t>/mɛlk/</a:t>
            </a:r>
            <a:endParaRPr sz="3600"/>
          </a:p>
        </p:txBody>
      </p:sp>
      <p:sp>
        <p:nvSpPr>
          <p:cNvPr id="99" name="Google Shape;99;p18"/>
          <p:cNvSpPr txBox="1"/>
          <p:nvPr/>
        </p:nvSpPr>
        <p:spPr>
          <a:xfrm>
            <a:off x="5179757" y="3626700"/>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Bilk</a:t>
            </a:r>
            <a:endParaRPr sz="3600" dirty="0"/>
          </a:p>
          <a:p>
            <a:pPr marL="0" lvl="0" indent="0" algn="ctr" rtl="0">
              <a:spcBef>
                <a:spcPts val="0"/>
              </a:spcBef>
              <a:spcAft>
                <a:spcPts val="0"/>
              </a:spcAft>
              <a:buNone/>
            </a:pPr>
            <a:r>
              <a:rPr lang="en" sz="3600" dirty="0"/>
              <a:t>/bɪlk/</a:t>
            </a:r>
            <a:endParaRPr sz="3600" dirty="0"/>
          </a:p>
        </p:txBody>
      </p:sp>
      <p:pic>
        <p:nvPicPr>
          <p:cNvPr id="100" name="Google Shape;100;p18"/>
          <p:cNvPicPr preferRelativeResize="0"/>
          <p:nvPr/>
        </p:nvPicPr>
        <p:blipFill>
          <a:blip r:embed="rId6">
            <a:alphaModFix/>
          </a:blip>
          <a:stretch>
            <a:fillRect/>
          </a:stretch>
        </p:blipFill>
        <p:spPr>
          <a:xfrm>
            <a:off x="3722925" y="1928525"/>
            <a:ext cx="1698163" cy="1698163"/>
          </a:xfrm>
          <a:prstGeom prst="rect">
            <a:avLst/>
          </a:prstGeom>
          <a:noFill/>
          <a:ln>
            <a:noFill/>
          </a:ln>
        </p:spPr>
      </p:pic>
      <p:sp>
        <p:nvSpPr>
          <p:cNvPr id="9" name="Google Shape;99;p18">
            <a:extLst>
              <a:ext uri="{FF2B5EF4-FFF2-40B4-BE49-F238E27FC236}">
                <a16:creationId xmlns:a16="http://schemas.microsoft.com/office/drawing/2014/main" id="{3CDEC68E-5DA5-4587-A295-B05D7FF06FC2}"/>
              </a:ext>
            </a:extLst>
          </p:cNvPr>
          <p:cNvSpPr txBox="1"/>
          <p:nvPr/>
        </p:nvSpPr>
        <p:spPr>
          <a:xfrm>
            <a:off x="2427656" y="3626688"/>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Mulk</a:t>
            </a:r>
            <a:endParaRPr sz="3600" dirty="0"/>
          </a:p>
          <a:p>
            <a:pPr lvl="0" algn="ctr"/>
            <a:r>
              <a:rPr lang="en" sz="3600" dirty="0"/>
              <a:t>/</a:t>
            </a:r>
            <a:r>
              <a:rPr lang="en-US" sz="3600" dirty="0" err="1"/>
              <a:t>mʌ</a:t>
            </a:r>
            <a:r>
              <a:rPr lang="en" sz="3600" dirty="0"/>
              <a:t>lk/</a:t>
            </a:r>
            <a:endParaRPr sz="36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Mispronunciation position</a:t>
            </a:r>
            <a:endParaRPr dirty="0"/>
          </a:p>
        </p:txBody>
      </p:sp>
      <p:pic>
        <p:nvPicPr>
          <p:cNvPr id="767" name="Google Shape;767;p80"/>
          <p:cNvPicPr preferRelativeResize="0"/>
          <p:nvPr/>
        </p:nvPicPr>
        <p:blipFill>
          <a:blip r:embed="rId3">
            <a:alphaModFix/>
          </a:blip>
          <a:stretch>
            <a:fillRect/>
          </a:stretch>
        </p:blipFill>
        <p:spPr>
          <a:xfrm>
            <a:off x="311700" y="1144484"/>
            <a:ext cx="1591976" cy="1198124"/>
          </a:xfrm>
          <a:prstGeom prst="rect">
            <a:avLst/>
          </a:prstGeom>
          <a:noFill/>
          <a:ln>
            <a:noFill/>
          </a:ln>
        </p:spPr>
      </p:pic>
      <p:pic>
        <p:nvPicPr>
          <p:cNvPr id="768" name="Google Shape;768;p80"/>
          <p:cNvPicPr preferRelativeResize="0"/>
          <p:nvPr/>
        </p:nvPicPr>
        <p:blipFill>
          <a:blip r:embed="rId4">
            <a:alphaModFix/>
          </a:blip>
          <a:stretch>
            <a:fillRect/>
          </a:stretch>
        </p:blipFill>
        <p:spPr>
          <a:xfrm>
            <a:off x="2019005" y="1144484"/>
            <a:ext cx="1591976" cy="1198124"/>
          </a:xfrm>
          <a:prstGeom prst="rect">
            <a:avLst/>
          </a:prstGeom>
          <a:noFill/>
          <a:ln>
            <a:noFill/>
          </a:ln>
        </p:spPr>
      </p:pic>
      <p:sp>
        <p:nvSpPr>
          <p:cNvPr id="6" name="Speech Bubble: Oval 5">
            <a:extLst>
              <a:ext uri="{FF2B5EF4-FFF2-40B4-BE49-F238E27FC236}">
                <a16:creationId xmlns:a16="http://schemas.microsoft.com/office/drawing/2014/main" id="{C43ED1B5-6CDB-4231-AF18-1AA6F8B1AAD1}"/>
              </a:ext>
            </a:extLst>
          </p:cNvPr>
          <p:cNvSpPr/>
          <p:nvPr/>
        </p:nvSpPr>
        <p:spPr>
          <a:xfrm>
            <a:off x="1402562" y="2469367"/>
            <a:ext cx="1147372" cy="468661"/>
          </a:xfrm>
          <a:prstGeom prst="wedgeEllipseCallout">
            <a:avLst>
              <a:gd name="adj1" fmla="val 61776"/>
              <a:gd name="adj2" fmla="val 7770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a:t>Tog</a:t>
            </a:r>
          </a:p>
        </p:txBody>
      </p:sp>
      <p:pic>
        <p:nvPicPr>
          <p:cNvPr id="7" name="Picture 6">
            <a:extLst>
              <a:ext uri="{FF2B5EF4-FFF2-40B4-BE49-F238E27FC236}">
                <a16:creationId xmlns:a16="http://schemas.microsoft.com/office/drawing/2014/main" id="{ECC3C839-97B6-4C5F-B10F-100F303FF903}"/>
              </a:ext>
            </a:extLst>
          </p:cNvPr>
          <p:cNvPicPr>
            <a:picLocks noChangeAspect="1"/>
          </p:cNvPicPr>
          <p:nvPr/>
        </p:nvPicPr>
        <p:blipFill>
          <a:blip r:embed="rId5"/>
          <a:stretch>
            <a:fillRect/>
          </a:stretch>
        </p:blipFill>
        <p:spPr>
          <a:xfrm>
            <a:off x="4372568" y="1512120"/>
            <a:ext cx="3310604" cy="3310604"/>
          </a:xfrm>
          <a:prstGeom prst="rect">
            <a:avLst/>
          </a:prstGeom>
        </p:spPr>
      </p:pic>
      <p:sp>
        <p:nvSpPr>
          <p:cNvPr id="8" name="Google Shape;189;p30">
            <a:extLst>
              <a:ext uri="{FF2B5EF4-FFF2-40B4-BE49-F238E27FC236}">
                <a16:creationId xmlns:a16="http://schemas.microsoft.com/office/drawing/2014/main" id="{F3E7957A-4556-4FD0-8EE7-A8B485119107}"/>
              </a:ext>
            </a:extLst>
          </p:cNvPr>
          <p:cNvSpPr txBox="1"/>
          <p:nvPr/>
        </p:nvSpPr>
        <p:spPr>
          <a:xfrm>
            <a:off x="7537669" y="4486327"/>
            <a:ext cx="1968137"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Swingley</a:t>
            </a:r>
            <a:r>
              <a:rPr lang="en-US" dirty="0"/>
              <a:t>, 2009</a:t>
            </a:r>
            <a:endParaRPr dirty="0"/>
          </a:p>
        </p:txBody>
      </p:sp>
      <p:pic>
        <p:nvPicPr>
          <p:cNvPr id="9" name="Google Shape;767;p80">
            <a:extLst>
              <a:ext uri="{FF2B5EF4-FFF2-40B4-BE49-F238E27FC236}">
                <a16:creationId xmlns:a16="http://schemas.microsoft.com/office/drawing/2014/main" id="{9594DBA9-C94C-440A-88CD-DE81527A7CEC}"/>
              </a:ext>
            </a:extLst>
          </p:cNvPr>
          <p:cNvPicPr preferRelativeResize="0"/>
          <p:nvPr/>
        </p:nvPicPr>
        <p:blipFill>
          <a:blip r:embed="rId3">
            <a:alphaModFix/>
          </a:blip>
          <a:stretch>
            <a:fillRect/>
          </a:stretch>
        </p:blipFill>
        <p:spPr>
          <a:xfrm>
            <a:off x="362274" y="3195188"/>
            <a:ext cx="1591976" cy="1198124"/>
          </a:xfrm>
          <a:prstGeom prst="rect">
            <a:avLst/>
          </a:prstGeom>
          <a:noFill/>
          <a:ln>
            <a:noFill/>
          </a:ln>
        </p:spPr>
      </p:pic>
      <p:pic>
        <p:nvPicPr>
          <p:cNvPr id="10" name="Google Shape;768;p80">
            <a:extLst>
              <a:ext uri="{FF2B5EF4-FFF2-40B4-BE49-F238E27FC236}">
                <a16:creationId xmlns:a16="http://schemas.microsoft.com/office/drawing/2014/main" id="{D26F4E6C-F2AF-48CD-88BE-3EC632EC2206}"/>
              </a:ext>
            </a:extLst>
          </p:cNvPr>
          <p:cNvPicPr preferRelativeResize="0"/>
          <p:nvPr/>
        </p:nvPicPr>
        <p:blipFill>
          <a:blip r:embed="rId4">
            <a:alphaModFix/>
          </a:blip>
          <a:stretch>
            <a:fillRect/>
          </a:stretch>
        </p:blipFill>
        <p:spPr>
          <a:xfrm>
            <a:off x="2069579" y="3195188"/>
            <a:ext cx="1591976" cy="1198124"/>
          </a:xfrm>
          <a:prstGeom prst="rect">
            <a:avLst/>
          </a:prstGeom>
          <a:noFill/>
          <a:ln>
            <a:noFill/>
          </a:ln>
        </p:spPr>
      </p:pic>
      <p:sp>
        <p:nvSpPr>
          <p:cNvPr id="11" name="Speech Bubble: Oval 10">
            <a:extLst>
              <a:ext uri="{FF2B5EF4-FFF2-40B4-BE49-F238E27FC236}">
                <a16:creationId xmlns:a16="http://schemas.microsoft.com/office/drawing/2014/main" id="{99AC1388-8A57-4371-BCE9-24441D44008F}"/>
              </a:ext>
            </a:extLst>
          </p:cNvPr>
          <p:cNvSpPr/>
          <p:nvPr/>
        </p:nvSpPr>
        <p:spPr>
          <a:xfrm>
            <a:off x="1453136" y="4520071"/>
            <a:ext cx="1147372" cy="468661"/>
          </a:xfrm>
          <a:prstGeom prst="wedgeEllipseCallout">
            <a:avLst>
              <a:gd name="adj1" fmla="val 61776"/>
              <a:gd name="adj2" fmla="val 7770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dirty="0" err="1"/>
              <a:t>Dok</a:t>
            </a:r>
            <a:endParaRPr lang="en-US" sz="1800" dirty="0"/>
          </a:p>
        </p:txBody>
      </p:sp>
    </p:spTree>
    <p:extLst>
      <p:ext uri="{BB962C8B-B14F-4D97-AF65-F5344CB8AC3E}">
        <p14:creationId xmlns:p14="http://schemas.microsoft.com/office/powerpoint/2010/main" val="1920360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Mispronunciation </a:t>
            </a:r>
            <a:r>
              <a:rPr lang="en-US" dirty="0"/>
              <a:t>position</a:t>
            </a:r>
            <a:endParaRPr dirty="0"/>
          </a:p>
        </p:txBody>
      </p:sp>
      <p:sp>
        <p:nvSpPr>
          <p:cNvPr id="761" name="Google Shape;761;p79"/>
          <p:cNvSpPr txBox="1"/>
          <p:nvPr/>
        </p:nvSpPr>
        <p:spPr>
          <a:xfrm>
            <a:off x="6827400" y="4458300"/>
            <a:ext cx="2088000" cy="45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White &amp; Morgan, 2008</a:t>
            </a:r>
            <a:endParaRPr/>
          </a:p>
          <a:p>
            <a:pPr marL="0" marR="0" lvl="0" indent="0" algn="l" rtl="0">
              <a:lnSpc>
                <a:spcPct val="100000"/>
              </a:lnSpc>
              <a:spcBef>
                <a:spcPts val="0"/>
              </a:spcBef>
              <a:spcAft>
                <a:spcPts val="0"/>
              </a:spcAft>
              <a:buNone/>
            </a:pPr>
            <a:r>
              <a:rPr lang="en"/>
              <a:t>Mani &amp; Plunkett, 2011</a:t>
            </a:r>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DE0B411-8251-4C2E-BEA1-76E45B656EA3}"/>
              </a:ext>
            </a:extLst>
          </p:cNvPr>
          <p:cNvPicPr>
            <a:picLocks noChangeAspect="1"/>
          </p:cNvPicPr>
          <p:nvPr/>
        </p:nvPicPr>
        <p:blipFill>
          <a:blip r:embed="rId3"/>
          <a:stretch>
            <a:fillRect/>
          </a:stretch>
        </p:blipFill>
        <p:spPr>
          <a:xfrm>
            <a:off x="4543600" y="1152475"/>
            <a:ext cx="4288700" cy="2859133"/>
          </a:xfrm>
          <a:prstGeom prst="rect">
            <a:avLst/>
          </a:prstGeom>
        </p:spPr>
      </p:pic>
    </p:spTree>
    <p:extLst>
      <p:ext uri="{BB962C8B-B14F-4D97-AF65-F5344CB8AC3E}">
        <p14:creationId xmlns:p14="http://schemas.microsoft.com/office/powerpoint/2010/main" val="2753187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Mispronunciation </a:t>
            </a:r>
            <a:r>
              <a:rPr lang="en-US" dirty="0"/>
              <a:t>position</a:t>
            </a:r>
            <a:endParaRPr dirty="0"/>
          </a:p>
        </p:txBody>
      </p:sp>
      <p:sp>
        <p:nvSpPr>
          <p:cNvPr id="759" name="Google Shape;759;p79"/>
          <p:cNvSpPr txBox="1">
            <a:spLocks noGrp="1"/>
          </p:cNvSpPr>
          <p:nvPr>
            <p:ph type="body" idx="1"/>
          </p:nvPr>
        </p:nvSpPr>
        <p:spPr>
          <a:xfrm>
            <a:off x="311700" y="1152475"/>
            <a:ext cx="37581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dirty="0"/>
              <a:t>As </a:t>
            </a:r>
            <a:r>
              <a:rPr lang="en-US" dirty="0"/>
              <a:t>position of the </a:t>
            </a:r>
            <a:r>
              <a:rPr lang="en" dirty="0"/>
              <a:t>mispronunciation </a:t>
            </a:r>
            <a:r>
              <a:rPr lang="en-US" dirty="0"/>
              <a:t>move later in the word</a:t>
            </a:r>
            <a:r>
              <a:rPr lang="en" dirty="0"/>
              <a:t>, mispronunciation sensitivity </a:t>
            </a:r>
            <a:r>
              <a:rPr lang="en-US" dirty="0"/>
              <a:t>decreases</a:t>
            </a:r>
            <a:endParaRPr dirty="0"/>
          </a:p>
          <a:p>
            <a:pPr marL="914400" lvl="1" indent="-342900" algn="l" rtl="0">
              <a:spcBef>
                <a:spcPts val="0"/>
              </a:spcBef>
              <a:spcAft>
                <a:spcPts val="0"/>
              </a:spcAft>
              <a:buSzPts val="1800"/>
              <a:buChar char="○"/>
            </a:pPr>
            <a:r>
              <a:rPr lang="en" i="1" dirty="0"/>
              <a:t>g</a:t>
            </a:r>
            <a:r>
              <a:rPr lang="en" dirty="0"/>
              <a:t> = -0.15</a:t>
            </a:r>
            <a:endParaRPr dirty="0"/>
          </a:p>
          <a:p>
            <a:pPr marL="914400" lvl="1" indent="-342900" algn="l" rtl="0">
              <a:spcBef>
                <a:spcPts val="0"/>
              </a:spcBef>
              <a:spcAft>
                <a:spcPts val="0"/>
              </a:spcAft>
              <a:buSzPts val="1800"/>
              <a:buChar char="○"/>
            </a:pPr>
            <a:r>
              <a:rPr lang="en" dirty="0"/>
              <a:t>95% CI [-0.27, -0.02]</a:t>
            </a:r>
            <a:endParaRPr dirty="0"/>
          </a:p>
          <a:p>
            <a:pPr marL="914400" lvl="1" indent="-317500" algn="l" rtl="0">
              <a:spcBef>
                <a:spcPts val="0"/>
              </a:spcBef>
              <a:spcAft>
                <a:spcPts val="0"/>
              </a:spcAft>
              <a:buSzPts val="1400"/>
              <a:buChar char="○"/>
            </a:pPr>
            <a:r>
              <a:rPr lang="en" sz="1400" dirty="0"/>
              <a:t>SE = 0.06, </a:t>
            </a:r>
            <a:r>
              <a:rPr lang="en" sz="1400" i="1" dirty="0"/>
              <a:t>p</a:t>
            </a:r>
            <a:r>
              <a:rPr lang="en" sz="1400" dirty="0"/>
              <a:t> &lt; .02</a:t>
            </a:r>
            <a:endParaRPr i="1" dirty="0"/>
          </a:p>
          <a:p>
            <a:pPr marL="0" lvl="0" indent="0" algn="l" rtl="0">
              <a:spcBef>
                <a:spcPts val="1600"/>
              </a:spcBef>
              <a:spcAft>
                <a:spcPts val="1600"/>
              </a:spcAft>
              <a:buNone/>
            </a:pPr>
            <a:endParaRPr dirty="0"/>
          </a:p>
        </p:txBody>
      </p:sp>
      <p:sp>
        <p:nvSpPr>
          <p:cNvPr id="761" name="Google Shape;761;p79"/>
          <p:cNvSpPr txBox="1"/>
          <p:nvPr/>
        </p:nvSpPr>
        <p:spPr>
          <a:xfrm>
            <a:off x="6827400" y="4458300"/>
            <a:ext cx="2088000" cy="45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White &amp; Morgan, 2008</a:t>
            </a:r>
            <a:endParaRPr/>
          </a:p>
          <a:p>
            <a:pPr marL="0" marR="0" lvl="0" indent="0" algn="l" rtl="0">
              <a:lnSpc>
                <a:spcPct val="100000"/>
              </a:lnSpc>
              <a:spcBef>
                <a:spcPts val="0"/>
              </a:spcBef>
              <a:spcAft>
                <a:spcPts val="0"/>
              </a:spcAft>
              <a:buNone/>
            </a:pPr>
            <a:r>
              <a:rPr lang="en"/>
              <a:t>Mani &amp; Plunkett, 2011</a:t>
            </a:r>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DE0B411-8251-4C2E-BEA1-76E45B656EA3}"/>
              </a:ext>
            </a:extLst>
          </p:cNvPr>
          <p:cNvPicPr>
            <a:picLocks noChangeAspect="1"/>
          </p:cNvPicPr>
          <p:nvPr/>
        </p:nvPicPr>
        <p:blipFill>
          <a:blip r:embed="rId3"/>
          <a:stretch>
            <a:fillRect/>
          </a:stretch>
        </p:blipFill>
        <p:spPr>
          <a:xfrm>
            <a:off x="4543600" y="1152475"/>
            <a:ext cx="4288700" cy="2859133"/>
          </a:xfrm>
          <a:prstGeom prst="rect">
            <a:avLst/>
          </a:prstGeom>
        </p:spPr>
      </p:pic>
    </p:spTree>
    <p:extLst>
      <p:ext uri="{BB962C8B-B14F-4D97-AF65-F5344CB8AC3E}">
        <p14:creationId xmlns:p14="http://schemas.microsoft.com/office/powerpoint/2010/main" val="2564412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Mispronunciation </a:t>
            </a:r>
            <a:r>
              <a:rPr lang="en-US" dirty="0"/>
              <a:t>position</a:t>
            </a:r>
            <a:endParaRPr dirty="0"/>
          </a:p>
        </p:txBody>
      </p:sp>
      <p:sp>
        <p:nvSpPr>
          <p:cNvPr id="759" name="Google Shape;759;p79"/>
          <p:cNvSpPr txBox="1">
            <a:spLocks noGrp="1"/>
          </p:cNvSpPr>
          <p:nvPr>
            <p:ph type="body" idx="1"/>
          </p:nvPr>
        </p:nvSpPr>
        <p:spPr>
          <a:xfrm>
            <a:off x="311700" y="1152475"/>
            <a:ext cx="37581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dirty="0"/>
              <a:t>As </a:t>
            </a:r>
            <a:r>
              <a:rPr lang="en-US" dirty="0"/>
              <a:t>position of the </a:t>
            </a:r>
            <a:r>
              <a:rPr lang="en" dirty="0"/>
              <a:t>mispronunciation </a:t>
            </a:r>
            <a:r>
              <a:rPr lang="en-US" dirty="0"/>
              <a:t>move later in the word</a:t>
            </a:r>
            <a:r>
              <a:rPr lang="en" dirty="0"/>
              <a:t>, mispronunciation sensitivity </a:t>
            </a:r>
            <a:r>
              <a:rPr lang="en-US" dirty="0"/>
              <a:t>decreases</a:t>
            </a:r>
            <a:endParaRPr dirty="0"/>
          </a:p>
          <a:p>
            <a:pPr marL="914400" lvl="1" indent="-342900" algn="l" rtl="0">
              <a:spcBef>
                <a:spcPts val="0"/>
              </a:spcBef>
              <a:spcAft>
                <a:spcPts val="0"/>
              </a:spcAft>
              <a:buSzPts val="1800"/>
              <a:buChar char="○"/>
            </a:pPr>
            <a:r>
              <a:rPr lang="en" i="1" dirty="0"/>
              <a:t>g</a:t>
            </a:r>
            <a:r>
              <a:rPr lang="en" dirty="0"/>
              <a:t> = -0.15</a:t>
            </a:r>
            <a:endParaRPr dirty="0"/>
          </a:p>
          <a:p>
            <a:pPr marL="914400" lvl="1" indent="-342900" algn="l" rtl="0">
              <a:spcBef>
                <a:spcPts val="0"/>
              </a:spcBef>
              <a:spcAft>
                <a:spcPts val="0"/>
              </a:spcAft>
              <a:buSzPts val="1800"/>
              <a:buChar char="○"/>
            </a:pPr>
            <a:r>
              <a:rPr lang="en" dirty="0"/>
              <a:t>95% CI [-0.27, -0.02]</a:t>
            </a:r>
            <a:endParaRPr dirty="0"/>
          </a:p>
          <a:p>
            <a:pPr marL="914400" lvl="1" indent="-317500" algn="l" rtl="0">
              <a:spcBef>
                <a:spcPts val="0"/>
              </a:spcBef>
              <a:spcAft>
                <a:spcPts val="0"/>
              </a:spcAft>
              <a:buSzPts val="1400"/>
              <a:buChar char="○"/>
            </a:pPr>
            <a:r>
              <a:rPr lang="en" sz="1400" dirty="0"/>
              <a:t>SE = 0.06, </a:t>
            </a:r>
            <a:r>
              <a:rPr lang="en" sz="1400" i="1" dirty="0"/>
              <a:t>p</a:t>
            </a:r>
            <a:r>
              <a:rPr lang="en" sz="1400" dirty="0"/>
              <a:t> &lt; .02</a:t>
            </a:r>
            <a:endParaRPr i="1" dirty="0"/>
          </a:p>
          <a:p>
            <a:pPr marL="457200" marR="0" lvl="0" indent="-355600" algn="l" rtl="0">
              <a:lnSpc>
                <a:spcPct val="115000"/>
              </a:lnSpc>
              <a:spcBef>
                <a:spcPts val="0"/>
              </a:spcBef>
              <a:spcAft>
                <a:spcPts val="0"/>
              </a:spcAft>
              <a:buClr>
                <a:schemeClr val="dk2"/>
              </a:buClr>
              <a:buSzPts val="2000"/>
              <a:buFont typeface="Arial"/>
              <a:buChar char="●"/>
            </a:pPr>
            <a:r>
              <a:rPr lang="en" dirty="0"/>
              <a:t>Not moderated by age</a:t>
            </a:r>
            <a:endParaRPr dirty="0"/>
          </a:p>
          <a:p>
            <a:pPr marL="0" lvl="0" indent="0" algn="l" rtl="0">
              <a:spcBef>
                <a:spcPts val="1600"/>
              </a:spcBef>
              <a:spcAft>
                <a:spcPts val="1600"/>
              </a:spcAft>
              <a:buNone/>
            </a:pPr>
            <a:endParaRPr dirty="0"/>
          </a:p>
        </p:txBody>
      </p:sp>
      <p:sp>
        <p:nvSpPr>
          <p:cNvPr id="761" name="Google Shape;761;p79"/>
          <p:cNvSpPr txBox="1"/>
          <p:nvPr/>
        </p:nvSpPr>
        <p:spPr>
          <a:xfrm>
            <a:off x="6827400" y="4458300"/>
            <a:ext cx="2088000" cy="45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White &amp; Morgan, 2008</a:t>
            </a:r>
            <a:endParaRPr/>
          </a:p>
          <a:p>
            <a:pPr marL="0" marR="0" lvl="0" indent="0" algn="l" rtl="0">
              <a:lnSpc>
                <a:spcPct val="100000"/>
              </a:lnSpc>
              <a:spcBef>
                <a:spcPts val="0"/>
              </a:spcBef>
              <a:spcAft>
                <a:spcPts val="0"/>
              </a:spcAft>
              <a:buNone/>
            </a:pPr>
            <a:r>
              <a:rPr lang="en"/>
              <a:t>Mani &amp; Plunkett, 2011</a:t>
            </a:r>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DE0B411-8251-4C2E-BEA1-76E45B656EA3}"/>
              </a:ext>
            </a:extLst>
          </p:cNvPr>
          <p:cNvPicPr>
            <a:picLocks noChangeAspect="1"/>
          </p:cNvPicPr>
          <p:nvPr/>
        </p:nvPicPr>
        <p:blipFill>
          <a:blip r:embed="rId3"/>
          <a:stretch>
            <a:fillRect/>
          </a:stretch>
        </p:blipFill>
        <p:spPr>
          <a:xfrm>
            <a:off x="4543600" y="1152475"/>
            <a:ext cx="4288700" cy="2859133"/>
          </a:xfrm>
          <a:prstGeom prst="rect">
            <a:avLst/>
          </a:prstGeom>
        </p:spPr>
      </p:pic>
    </p:spTree>
    <p:extLst>
      <p:ext uri="{BB962C8B-B14F-4D97-AF65-F5344CB8AC3E}">
        <p14:creationId xmlns:p14="http://schemas.microsoft.com/office/powerpoint/2010/main" val="3772536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Mispronunciation </a:t>
            </a:r>
            <a:r>
              <a:rPr lang="en-US" dirty="0"/>
              <a:t>type: consonants vs. vowels</a:t>
            </a:r>
            <a:endParaRPr dirty="0"/>
          </a:p>
        </p:txBody>
      </p:sp>
      <p:pic>
        <p:nvPicPr>
          <p:cNvPr id="8" name="Google Shape;95;p18">
            <a:extLst>
              <a:ext uri="{FF2B5EF4-FFF2-40B4-BE49-F238E27FC236}">
                <a16:creationId xmlns:a16="http://schemas.microsoft.com/office/drawing/2014/main" id="{E47C8482-7224-4890-A889-15283A179FD5}"/>
              </a:ext>
            </a:extLst>
          </p:cNvPr>
          <p:cNvPicPr preferRelativeResize="0"/>
          <p:nvPr/>
        </p:nvPicPr>
        <p:blipFill>
          <a:blip r:embed="rId3">
            <a:alphaModFix/>
          </a:blip>
          <a:stretch>
            <a:fillRect/>
          </a:stretch>
        </p:blipFill>
        <p:spPr>
          <a:xfrm>
            <a:off x="2002963" y="989550"/>
            <a:ext cx="5138076" cy="3425374"/>
          </a:xfrm>
          <a:prstGeom prst="rect">
            <a:avLst/>
          </a:prstGeom>
          <a:noFill/>
          <a:ln>
            <a:noFill/>
          </a:ln>
        </p:spPr>
      </p:pic>
      <p:sp>
        <p:nvSpPr>
          <p:cNvPr id="9" name="Google Shape;99;p18">
            <a:extLst>
              <a:ext uri="{FF2B5EF4-FFF2-40B4-BE49-F238E27FC236}">
                <a16:creationId xmlns:a16="http://schemas.microsoft.com/office/drawing/2014/main" id="{C8562562-D6F0-4AC5-94A9-163F6DC134B7}"/>
              </a:ext>
            </a:extLst>
          </p:cNvPr>
          <p:cNvSpPr txBox="1"/>
          <p:nvPr/>
        </p:nvSpPr>
        <p:spPr>
          <a:xfrm>
            <a:off x="5179757" y="3626700"/>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Bilk</a:t>
            </a:r>
            <a:endParaRPr sz="3600" dirty="0"/>
          </a:p>
          <a:p>
            <a:pPr marL="0" lvl="0" indent="0" algn="ctr" rtl="0">
              <a:spcBef>
                <a:spcPts val="0"/>
              </a:spcBef>
              <a:spcAft>
                <a:spcPts val="0"/>
              </a:spcAft>
              <a:buNone/>
            </a:pPr>
            <a:r>
              <a:rPr lang="en" sz="3600" dirty="0"/>
              <a:t>/bɪlk/</a:t>
            </a:r>
            <a:endParaRPr sz="3600" dirty="0"/>
          </a:p>
        </p:txBody>
      </p:sp>
      <p:pic>
        <p:nvPicPr>
          <p:cNvPr id="10" name="Google Shape;100;p18">
            <a:extLst>
              <a:ext uri="{FF2B5EF4-FFF2-40B4-BE49-F238E27FC236}">
                <a16:creationId xmlns:a16="http://schemas.microsoft.com/office/drawing/2014/main" id="{B02D9BA2-4DDF-400C-BE8D-CD35FE5113A0}"/>
              </a:ext>
            </a:extLst>
          </p:cNvPr>
          <p:cNvPicPr preferRelativeResize="0"/>
          <p:nvPr/>
        </p:nvPicPr>
        <p:blipFill>
          <a:blip r:embed="rId4">
            <a:alphaModFix/>
          </a:blip>
          <a:stretch>
            <a:fillRect/>
          </a:stretch>
        </p:blipFill>
        <p:spPr>
          <a:xfrm>
            <a:off x="3722925" y="1928525"/>
            <a:ext cx="1698163" cy="1698163"/>
          </a:xfrm>
          <a:prstGeom prst="rect">
            <a:avLst/>
          </a:prstGeom>
          <a:noFill/>
          <a:ln>
            <a:noFill/>
          </a:ln>
        </p:spPr>
      </p:pic>
      <p:sp>
        <p:nvSpPr>
          <p:cNvPr id="11" name="Google Shape;99;p18">
            <a:extLst>
              <a:ext uri="{FF2B5EF4-FFF2-40B4-BE49-F238E27FC236}">
                <a16:creationId xmlns:a16="http://schemas.microsoft.com/office/drawing/2014/main" id="{56C43220-91A2-447F-9BBC-65BBF3358C84}"/>
              </a:ext>
            </a:extLst>
          </p:cNvPr>
          <p:cNvSpPr txBox="1"/>
          <p:nvPr/>
        </p:nvSpPr>
        <p:spPr>
          <a:xfrm>
            <a:off x="2427656" y="3626688"/>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Mulk</a:t>
            </a:r>
            <a:endParaRPr sz="3600" dirty="0"/>
          </a:p>
          <a:p>
            <a:pPr lvl="0" algn="ctr"/>
            <a:r>
              <a:rPr lang="en" sz="3600" dirty="0"/>
              <a:t>/b</a:t>
            </a:r>
            <a:r>
              <a:rPr lang="en-US" sz="3600" dirty="0"/>
              <a:t>ʌ</a:t>
            </a:r>
            <a:r>
              <a:rPr lang="en" sz="3600" dirty="0"/>
              <a:t>lk/</a:t>
            </a:r>
            <a:endParaRPr sz="3600" dirty="0"/>
          </a:p>
        </p:txBody>
      </p:sp>
    </p:spTree>
    <p:extLst>
      <p:ext uri="{BB962C8B-B14F-4D97-AF65-F5344CB8AC3E}">
        <p14:creationId xmlns:p14="http://schemas.microsoft.com/office/powerpoint/2010/main" val="1457296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Mispronunciation </a:t>
            </a:r>
            <a:r>
              <a:rPr lang="en-US" dirty="0"/>
              <a:t>type</a:t>
            </a:r>
            <a:endParaRPr dirty="0"/>
          </a:p>
        </p:txBody>
      </p:sp>
      <p:sp>
        <p:nvSpPr>
          <p:cNvPr id="759" name="Google Shape;759;p79"/>
          <p:cNvSpPr txBox="1">
            <a:spLocks noGrp="1"/>
          </p:cNvSpPr>
          <p:nvPr>
            <p:ph type="body" idx="1"/>
          </p:nvPr>
        </p:nvSpPr>
        <p:spPr>
          <a:xfrm>
            <a:off x="311699" y="1152475"/>
            <a:ext cx="4556391"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No difference between consonant and vowel mispronunciations</a:t>
            </a:r>
            <a:endParaRPr dirty="0"/>
          </a:p>
          <a:p>
            <a:pPr marL="914400" lvl="1" indent="-342900" algn="l" rtl="0">
              <a:spcBef>
                <a:spcPts val="0"/>
              </a:spcBef>
              <a:spcAft>
                <a:spcPts val="0"/>
              </a:spcAft>
              <a:buSzPts val="1800"/>
              <a:buChar char="○"/>
            </a:pPr>
            <a:r>
              <a:rPr lang="en" i="1" dirty="0"/>
              <a:t>g</a:t>
            </a:r>
            <a:r>
              <a:rPr lang="en" dirty="0"/>
              <a:t> = -0.04</a:t>
            </a:r>
            <a:endParaRPr dirty="0"/>
          </a:p>
          <a:p>
            <a:pPr marL="914400" lvl="1" indent="-342900" algn="l" rtl="0">
              <a:spcBef>
                <a:spcPts val="0"/>
              </a:spcBef>
              <a:spcAft>
                <a:spcPts val="0"/>
              </a:spcAft>
              <a:buSzPts val="1800"/>
              <a:buChar char="○"/>
            </a:pPr>
            <a:r>
              <a:rPr lang="en" dirty="0"/>
              <a:t>95% CI [-0.11, 0.2]</a:t>
            </a:r>
            <a:endParaRPr dirty="0"/>
          </a:p>
          <a:p>
            <a:pPr marL="914400" lvl="1" indent="-317500" algn="l" rtl="0">
              <a:spcBef>
                <a:spcPts val="0"/>
              </a:spcBef>
              <a:spcAft>
                <a:spcPts val="0"/>
              </a:spcAft>
              <a:buSzPts val="1400"/>
              <a:buChar char="○"/>
            </a:pPr>
            <a:r>
              <a:rPr lang="en" sz="1400" dirty="0"/>
              <a:t>SE = 0.08, </a:t>
            </a:r>
            <a:r>
              <a:rPr lang="en" sz="1400" i="1" dirty="0"/>
              <a:t>p</a:t>
            </a:r>
            <a:r>
              <a:rPr lang="en" sz="1400" dirty="0"/>
              <a:t> = .58</a:t>
            </a:r>
            <a:endParaRPr i="1" dirty="0"/>
          </a:p>
          <a:p>
            <a:pPr marL="0" lvl="0" indent="0" algn="l" rtl="0">
              <a:spcBef>
                <a:spcPts val="1600"/>
              </a:spcBef>
              <a:spcAft>
                <a:spcPts val="1600"/>
              </a:spcAft>
              <a:buNone/>
            </a:pPr>
            <a:endParaRPr dirty="0"/>
          </a:p>
        </p:txBody>
      </p:sp>
      <p:pic>
        <p:nvPicPr>
          <p:cNvPr id="4" name="Picture 3">
            <a:extLst>
              <a:ext uri="{FF2B5EF4-FFF2-40B4-BE49-F238E27FC236}">
                <a16:creationId xmlns:a16="http://schemas.microsoft.com/office/drawing/2014/main" id="{AA7A3DBC-36B5-4093-946B-224A3A988E3C}"/>
              </a:ext>
            </a:extLst>
          </p:cNvPr>
          <p:cNvPicPr>
            <a:picLocks noChangeAspect="1"/>
          </p:cNvPicPr>
          <p:nvPr/>
        </p:nvPicPr>
        <p:blipFill rotWithShape="1">
          <a:blip r:embed="rId3"/>
          <a:srcRect b="50169"/>
          <a:stretch/>
        </p:blipFill>
        <p:spPr>
          <a:xfrm>
            <a:off x="5000625" y="8706"/>
            <a:ext cx="4143375" cy="2563044"/>
          </a:xfrm>
          <a:prstGeom prst="rect">
            <a:avLst/>
          </a:prstGeom>
        </p:spPr>
      </p:pic>
      <p:sp>
        <p:nvSpPr>
          <p:cNvPr id="6" name="Rectangle 5">
            <a:extLst>
              <a:ext uri="{FF2B5EF4-FFF2-40B4-BE49-F238E27FC236}">
                <a16:creationId xmlns:a16="http://schemas.microsoft.com/office/drawing/2014/main" id="{224389C9-BE48-42AF-B1E5-3FCCF7C5F663}"/>
              </a:ext>
            </a:extLst>
          </p:cNvPr>
          <p:cNvSpPr/>
          <p:nvPr/>
        </p:nvSpPr>
        <p:spPr>
          <a:xfrm>
            <a:off x="5000625" y="2386149"/>
            <a:ext cx="450941" cy="287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7341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Mispronunciation </a:t>
            </a:r>
            <a:r>
              <a:rPr lang="en-US" dirty="0"/>
              <a:t>type</a:t>
            </a:r>
            <a:endParaRPr dirty="0"/>
          </a:p>
        </p:txBody>
      </p:sp>
      <p:sp>
        <p:nvSpPr>
          <p:cNvPr id="759" name="Google Shape;759;p79"/>
          <p:cNvSpPr txBox="1">
            <a:spLocks noGrp="1"/>
          </p:cNvSpPr>
          <p:nvPr>
            <p:ph type="body" idx="1"/>
          </p:nvPr>
        </p:nvSpPr>
        <p:spPr>
          <a:xfrm>
            <a:off x="311700" y="1152475"/>
            <a:ext cx="4478014"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No difference between consonant and vowel mispronunciations</a:t>
            </a:r>
            <a:endParaRPr dirty="0"/>
          </a:p>
          <a:p>
            <a:pPr marL="914400" lvl="1" indent="-342900" algn="l" rtl="0">
              <a:spcBef>
                <a:spcPts val="0"/>
              </a:spcBef>
              <a:spcAft>
                <a:spcPts val="0"/>
              </a:spcAft>
              <a:buSzPts val="1800"/>
              <a:buChar char="○"/>
            </a:pPr>
            <a:r>
              <a:rPr lang="en" i="1" dirty="0"/>
              <a:t>g</a:t>
            </a:r>
            <a:r>
              <a:rPr lang="en" dirty="0"/>
              <a:t> = -0.04</a:t>
            </a:r>
            <a:endParaRPr dirty="0"/>
          </a:p>
          <a:p>
            <a:pPr marL="457200" marR="0" lvl="0" indent="-355600" algn="l" rtl="0">
              <a:lnSpc>
                <a:spcPct val="115000"/>
              </a:lnSpc>
              <a:spcBef>
                <a:spcPts val="0"/>
              </a:spcBef>
              <a:spcAft>
                <a:spcPts val="0"/>
              </a:spcAft>
              <a:buClr>
                <a:schemeClr val="dk2"/>
              </a:buClr>
              <a:buSzPts val="2000"/>
              <a:buFont typeface="Arial"/>
              <a:buChar char="●"/>
            </a:pPr>
            <a:r>
              <a:rPr lang="en-US" dirty="0"/>
              <a:t>Moderated </a:t>
            </a:r>
            <a:r>
              <a:rPr lang="en" dirty="0"/>
              <a:t>by age</a:t>
            </a:r>
          </a:p>
          <a:p>
            <a:pPr lvl="1" indent="-355600">
              <a:spcBef>
                <a:spcPts val="0"/>
              </a:spcBef>
              <a:buSzPts val="2000"/>
              <a:buFont typeface="Arial"/>
              <a:buChar char="●"/>
            </a:pPr>
            <a:r>
              <a:rPr lang="en-US" dirty="0"/>
              <a:t>S</a:t>
            </a:r>
            <a:r>
              <a:rPr lang="en" dirty="0"/>
              <a:t>ensitivity to vowels increases, consonants stays same</a:t>
            </a:r>
          </a:p>
          <a:p>
            <a:pPr lvl="1">
              <a:spcBef>
                <a:spcPts val="0"/>
              </a:spcBef>
            </a:pPr>
            <a:r>
              <a:rPr lang="it-IT" i="1" dirty="0"/>
              <a:t>g</a:t>
            </a:r>
            <a:r>
              <a:rPr lang="it-IT" dirty="0"/>
              <a:t> = 0.04</a:t>
            </a:r>
          </a:p>
          <a:p>
            <a:pPr lvl="1">
              <a:spcBef>
                <a:spcPts val="0"/>
              </a:spcBef>
            </a:pPr>
            <a:r>
              <a:rPr lang="it-IT" dirty="0"/>
              <a:t>95% CI [0.01, 0.08]</a:t>
            </a:r>
          </a:p>
          <a:p>
            <a:pPr lvl="1" indent="-317500">
              <a:spcBef>
                <a:spcPts val="0"/>
              </a:spcBef>
              <a:buSzPts val="1400"/>
            </a:pPr>
            <a:r>
              <a:rPr lang="it-IT" sz="1400" dirty="0"/>
              <a:t>SE = 0.02, </a:t>
            </a:r>
            <a:r>
              <a:rPr lang="it-IT" sz="1400" i="1" dirty="0"/>
              <a:t>p</a:t>
            </a:r>
            <a:r>
              <a:rPr lang="it-IT" sz="1400" dirty="0"/>
              <a:t> &lt; .03</a:t>
            </a:r>
            <a:endParaRPr lang="it-IT" i="1" dirty="0"/>
          </a:p>
          <a:p>
            <a:pPr lvl="1" indent="-355600">
              <a:spcBef>
                <a:spcPts val="0"/>
              </a:spcBef>
              <a:buSzPts val="2000"/>
              <a:buFont typeface="Arial"/>
              <a:buChar char="●"/>
            </a:pPr>
            <a:endParaRPr lang="en" dirty="0"/>
          </a:p>
          <a:p>
            <a:pPr lvl="1" indent="-355600">
              <a:spcBef>
                <a:spcPts val="0"/>
              </a:spcBef>
              <a:buSzPts val="2000"/>
              <a:buFont typeface="Arial"/>
              <a:buChar char="●"/>
            </a:pPr>
            <a:endParaRPr dirty="0"/>
          </a:p>
          <a:p>
            <a:pPr marL="0" lvl="0" indent="0" algn="l" rtl="0">
              <a:spcBef>
                <a:spcPts val="1600"/>
              </a:spcBef>
              <a:spcAft>
                <a:spcPts val="1600"/>
              </a:spcAft>
              <a:buNone/>
            </a:pPr>
            <a:endParaRPr dirty="0"/>
          </a:p>
        </p:txBody>
      </p:sp>
      <p:pic>
        <p:nvPicPr>
          <p:cNvPr id="7" name="Picture 6">
            <a:extLst>
              <a:ext uri="{FF2B5EF4-FFF2-40B4-BE49-F238E27FC236}">
                <a16:creationId xmlns:a16="http://schemas.microsoft.com/office/drawing/2014/main" id="{02D6474F-CA2E-408E-A3EA-4B2B1421C915}"/>
              </a:ext>
            </a:extLst>
          </p:cNvPr>
          <p:cNvPicPr>
            <a:picLocks noChangeAspect="1"/>
          </p:cNvPicPr>
          <p:nvPr/>
        </p:nvPicPr>
        <p:blipFill>
          <a:blip r:embed="rId3"/>
          <a:stretch>
            <a:fillRect/>
          </a:stretch>
        </p:blipFill>
        <p:spPr>
          <a:xfrm>
            <a:off x="5000625" y="8706"/>
            <a:ext cx="4143375" cy="5143500"/>
          </a:xfrm>
          <a:prstGeom prst="rect">
            <a:avLst/>
          </a:prstGeom>
        </p:spPr>
      </p:pic>
    </p:spTree>
    <p:extLst>
      <p:ext uri="{BB962C8B-B14F-4D97-AF65-F5344CB8AC3E}">
        <p14:creationId xmlns:p14="http://schemas.microsoft.com/office/powerpoint/2010/main" val="4200244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Mispronunciation </a:t>
            </a:r>
            <a:r>
              <a:rPr lang="en-US" dirty="0"/>
              <a:t>type</a:t>
            </a:r>
            <a:endParaRPr dirty="0"/>
          </a:p>
        </p:txBody>
      </p:sp>
      <p:sp>
        <p:nvSpPr>
          <p:cNvPr id="759" name="Google Shape;759;p79"/>
          <p:cNvSpPr txBox="1">
            <a:spLocks noGrp="1"/>
          </p:cNvSpPr>
          <p:nvPr>
            <p:ph type="body" idx="1"/>
          </p:nvPr>
        </p:nvSpPr>
        <p:spPr>
          <a:xfrm>
            <a:off x="311700" y="1152475"/>
            <a:ext cx="4478014"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dirty="0"/>
              <a:t>No difference between consonant and vowel mispronunciations</a:t>
            </a:r>
            <a:endParaRPr dirty="0"/>
          </a:p>
          <a:p>
            <a:pPr marL="914400" lvl="1" indent="-342900" algn="l" rtl="0">
              <a:spcBef>
                <a:spcPts val="0"/>
              </a:spcBef>
              <a:spcAft>
                <a:spcPts val="0"/>
              </a:spcAft>
              <a:buSzPts val="1800"/>
              <a:buChar char="○"/>
            </a:pPr>
            <a:r>
              <a:rPr lang="en" i="1" dirty="0"/>
              <a:t>g</a:t>
            </a:r>
            <a:r>
              <a:rPr lang="en" dirty="0"/>
              <a:t> = -0.04</a:t>
            </a:r>
            <a:endParaRPr dirty="0"/>
          </a:p>
          <a:p>
            <a:pPr marL="457200" marR="0" lvl="0" indent="-355600" algn="l" rtl="0">
              <a:lnSpc>
                <a:spcPct val="115000"/>
              </a:lnSpc>
              <a:spcBef>
                <a:spcPts val="0"/>
              </a:spcBef>
              <a:spcAft>
                <a:spcPts val="0"/>
              </a:spcAft>
              <a:buClr>
                <a:schemeClr val="dk2"/>
              </a:buClr>
              <a:buSzPts val="2000"/>
              <a:buFont typeface="Arial"/>
              <a:buChar char="●"/>
            </a:pPr>
            <a:r>
              <a:rPr lang="en-US" dirty="0"/>
              <a:t>Moderated </a:t>
            </a:r>
            <a:r>
              <a:rPr lang="en" dirty="0"/>
              <a:t>by age</a:t>
            </a:r>
          </a:p>
          <a:p>
            <a:pPr lvl="1" indent="-355600">
              <a:spcBef>
                <a:spcPts val="0"/>
              </a:spcBef>
              <a:buSzPts val="2000"/>
              <a:buFont typeface="Arial"/>
              <a:buChar char="●"/>
            </a:pPr>
            <a:r>
              <a:rPr lang="en-US" dirty="0"/>
              <a:t>S</a:t>
            </a:r>
            <a:r>
              <a:rPr lang="en" dirty="0"/>
              <a:t>ensitivity to vowels increases, consonants stays same</a:t>
            </a:r>
          </a:p>
          <a:p>
            <a:pPr lvl="1">
              <a:spcBef>
                <a:spcPts val="0"/>
              </a:spcBef>
            </a:pPr>
            <a:r>
              <a:rPr lang="it-IT" i="1" dirty="0"/>
              <a:t>g</a:t>
            </a:r>
            <a:r>
              <a:rPr lang="it-IT" dirty="0"/>
              <a:t> = 0.04</a:t>
            </a:r>
          </a:p>
          <a:p>
            <a:pPr lvl="1">
              <a:spcBef>
                <a:spcPts val="0"/>
              </a:spcBef>
            </a:pPr>
            <a:r>
              <a:rPr lang="it-IT" dirty="0"/>
              <a:t>95% CI [0.01, 0.08]</a:t>
            </a:r>
          </a:p>
          <a:p>
            <a:pPr lvl="1" indent="-317500">
              <a:spcBef>
                <a:spcPts val="0"/>
              </a:spcBef>
              <a:buSzPts val="1400"/>
            </a:pPr>
            <a:r>
              <a:rPr lang="it-IT" sz="1400" dirty="0"/>
              <a:t>SE = 0.02, </a:t>
            </a:r>
            <a:r>
              <a:rPr lang="it-IT" sz="1400" i="1" dirty="0"/>
              <a:t>p</a:t>
            </a:r>
            <a:r>
              <a:rPr lang="it-IT" sz="1400" dirty="0"/>
              <a:t> &lt; .03</a:t>
            </a:r>
            <a:endParaRPr lang="it-IT" i="1" dirty="0"/>
          </a:p>
          <a:p>
            <a:pPr lvl="1" indent="-355600">
              <a:spcBef>
                <a:spcPts val="0"/>
              </a:spcBef>
              <a:buSzPts val="2000"/>
              <a:buFont typeface="Arial"/>
              <a:buChar char="●"/>
            </a:pPr>
            <a:endParaRPr lang="en" dirty="0"/>
          </a:p>
          <a:p>
            <a:pPr lvl="1" indent="-355600">
              <a:spcBef>
                <a:spcPts val="0"/>
              </a:spcBef>
              <a:buSzPts val="2000"/>
              <a:buFont typeface="Arial"/>
              <a:buChar char="●"/>
            </a:pPr>
            <a:endParaRPr dirty="0"/>
          </a:p>
          <a:p>
            <a:pPr marL="0" lvl="0" indent="0" algn="l" rtl="0">
              <a:spcBef>
                <a:spcPts val="1600"/>
              </a:spcBef>
              <a:spcAft>
                <a:spcPts val="1600"/>
              </a:spcAft>
              <a:buNone/>
            </a:pPr>
            <a:endParaRPr dirty="0"/>
          </a:p>
        </p:txBody>
      </p:sp>
      <p:pic>
        <p:nvPicPr>
          <p:cNvPr id="7" name="Picture 6">
            <a:extLst>
              <a:ext uri="{FF2B5EF4-FFF2-40B4-BE49-F238E27FC236}">
                <a16:creationId xmlns:a16="http://schemas.microsoft.com/office/drawing/2014/main" id="{02D6474F-CA2E-408E-A3EA-4B2B1421C915}"/>
              </a:ext>
            </a:extLst>
          </p:cNvPr>
          <p:cNvPicPr>
            <a:picLocks noChangeAspect="1"/>
          </p:cNvPicPr>
          <p:nvPr/>
        </p:nvPicPr>
        <p:blipFill>
          <a:blip r:embed="rId3"/>
          <a:stretch>
            <a:fillRect/>
          </a:stretch>
        </p:blipFill>
        <p:spPr>
          <a:xfrm>
            <a:off x="5000625" y="8706"/>
            <a:ext cx="4143375" cy="5143500"/>
          </a:xfrm>
          <a:prstGeom prst="rect">
            <a:avLst/>
          </a:prstGeom>
        </p:spPr>
      </p:pic>
      <p:pic>
        <p:nvPicPr>
          <p:cNvPr id="5" name="Google Shape;693;p72">
            <a:extLst>
              <a:ext uri="{FF2B5EF4-FFF2-40B4-BE49-F238E27FC236}">
                <a16:creationId xmlns:a16="http://schemas.microsoft.com/office/drawing/2014/main" id="{718FA5D0-1F74-41DC-BECE-1FC2DC6E954E}"/>
              </a:ext>
            </a:extLst>
          </p:cNvPr>
          <p:cNvPicPr preferRelativeResize="0"/>
          <p:nvPr/>
        </p:nvPicPr>
        <p:blipFill>
          <a:blip r:embed="rId4">
            <a:alphaModFix/>
          </a:blip>
          <a:stretch>
            <a:fillRect/>
          </a:stretch>
        </p:blipFill>
        <p:spPr>
          <a:xfrm flipH="1">
            <a:off x="3253064" y="3991025"/>
            <a:ext cx="1536650" cy="1152475"/>
          </a:xfrm>
          <a:prstGeom prst="rect">
            <a:avLst/>
          </a:prstGeom>
          <a:noFill/>
          <a:ln>
            <a:noFill/>
          </a:ln>
        </p:spPr>
      </p:pic>
    </p:spTree>
    <p:extLst>
      <p:ext uri="{BB962C8B-B14F-4D97-AF65-F5344CB8AC3E}">
        <p14:creationId xmlns:p14="http://schemas.microsoft.com/office/powerpoint/2010/main" val="1736044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960086" y="4843418"/>
            <a:ext cx="4496744" cy="323165"/>
          </a:xfrm>
          <a:prstGeom prst="rect">
            <a:avLst/>
          </a:prstGeom>
          <a:noFill/>
        </p:spPr>
        <p:txBody>
          <a:bodyPr wrap="none" rtlCol="0">
            <a:spAutoFit/>
          </a:bodyPr>
          <a:lstStyle/>
          <a:p>
            <a:r>
              <a:rPr lang="en-US" sz="1500" dirty="0"/>
              <a:t>Adapted from </a:t>
            </a:r>
            <a:r>
              <a:rPr lang="en-US" sz="1500" dirty="0" err="1"/>
              <a:t>Nazzi</a:t>
            </a:r>
            <a:r>
              <a:rPr lang="en-US" sz="1500" dirty="0"/>
              <a:t>, </a:t>
            </a:r>
            <a:r>
              <a:rPr lang="en-US" sz="1500" dirty="0" err="1"/>
              <a:t>Poltrock</a:t>
            </a:r>
            <a:r>
              <a:rPr lang="en-US" sz="1500" dirty="0"/>
              <a:t>, &amp; Von Holzen, 2016</a:t>
            </a:r>
          </a:p>
        </p:txBody>
      </p:sp>
      <p:pic>
        <p:nvPicPr>
          <p:cNvPr id="2" name="Picture 1">
            <a:extLst>
              <a:ext uri="{FF2B5EF4-FFF2-40B4-BE49-F238E27FC236}">
                <a16:creationId xmlns:a16="http://schemas.microsoft.com/office/drawing/2014/main" id="{FFB201A8-E28A-4D45-B61B-CBBAC2C1F7C1}"/>
              </a:ext>
            </a:extLst>
          </p:cNvPr>
          <p:cNvPicPr>
            <a:picLocks noChangeAspect="1"/>
          </p:cNvPicPr>
          <p:nvPr/>
        </p:nvPicPr>
        <p:blipFill>
          <a:blip r:embed="rId3"/>
          <a:stretch>
            <a:fillRect/>
          </a:stretch>
        </p:blipFill>
        <p:spPr>
          <a:xfrm>
            <a:off x="1143000" y="121237"/>
            <a:ext cx="6858000" cy="4622213"/>
          </a:xfrm>
          <a:prstGeom prst="rect">
            <a:avLst/>
          </a:prstGeom>
        </p:spPr>
      </p:pic>
      <p:sp>
        <p:nvSpPr>
          <p:cNvPr id="4" name="Oval 3">
            <a:extLst>
              <a:ext uri="{FF2B5EF4-FFF2-40B4-BE49-F238E27FC236}">
                <a16:creationId xmlns:a16="http://schemas.microsoft.com/office/drawing/2014/main" id="{780F0D1F-6A79-4EB6-87C2-E1F91157BE39}"/>
              </a:ext>
            </a:extLst>
          </p:cNvPr>
          <p:cNvSpPr/>
          <p:nvPr/>
        </p:nvSpPr>
        <p:spPr>
          <a:xfrm>
            <a:off x="2964392" y="1226592"/>
            <a:ext cx="95475" cy="88404"/>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104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Mispronunciation </a:t>
            </a:r>
            <a:r>
              <a:rPr lang="en-US" dirty="0"/>
              <a:t>type</a:t>
            </a:r>
            <a:endParaRPr dirty="0"/>
          </a:p>
        </p:txBody>
      </p:sp>
      <p:sp>
        <p:nvSpPr>
          <p:cNvPr id="759" name="Google Shape;759;p79"/>
          <p:cNvSpPr txBox="1">
            <a:spLocks noGrp="1"/>
          </p:cNvSpPr>
          <p:nvPr>
            <p:ph type="body" idx="1"/>
          </p:nvPr>
        </p:nvSpPr>
        <p:spPr>
          <a:xfrm>
            <a:off x="311700" y="1152475"/>
            <a:ext cx="4478014" cy="3416400"/>
          </a:xfrm>
          <a:prstGeom prst="rect">
            <a:avLst/>
          </a:prstGeom>
        </p:spPr>
        <p:txBody>
          <a:bodyPr spcFirstLastPara="1" wrap="square" lIns="91425" tIns="91425" rIns="91425" bIns="91425" anchor="t" anchorCtr="0">
            <a:noAutofit/>
          </a:bodyPr>
          <a:lstStyle/>
          <a:p>
            <a:pPr lvl="0"/>
            <a:r>
              <a:rPr lang="en-US" dirty="0"/>
              <a:t>Similar consonant mispronunciation sensitivity</a:t>
            </a:r>
          </a:p>
          <a:p>
            <a:pPr lvl="0"/>
            <a:r>
              <a:rPr lang="en-US" dirty="0"/>
              <a:t>Greater vowel sensitivity in Germanic languages</a:t>
            </a:r>
          </a:p>
          <a:p>
            <a:pPr lvl="1" indent="-355600">
              <a:spcBef>
                <a:spcPts val="0"/>
              </a:spcBef>
              <a:buSzPts val="2000"/>
              <a:buFont typeface="Arial"/>
              <a:buChar char="●"/>
            </a:pPr>
            <a:endParaRPr lang="en" dirty="0"/>
          </a:p>
          <a:p>
            <a:pPr lvl="1" indent="-355600">
              <a:spcBef>
                <a:spcPts val="0"/>
              </a:spcBef>
              <a:buSzPts val="2000"/>
              <a:buFont typeface="Arial"/>
              <a:buChar char="●"/>
            </a:pPr>
            <a:endParaRPr dirty="0"/>
          </a:p>
          <a:p>
            <a:pPr marL="0" lvl="0" indent="0" algn="l" rtl="0">
              <a:spcBef>
                <a:spcPts val="1600"/>
              </a:spcBef>
              <a:spcAft>
                <a:spcPts val="1600"/>
              </a:spcAft>
              <a:buNone/>
            </a:pPr>
            <a:endParaRPr dirty="0"/>
          </a:p>
        </p:txBody>
      </p:sp>
      <p:pic>
        <p:nvPicPr>
          <p:cNvPr id="6" name="Picture 5">
            <a:extLst>
              <a:ext uri="{FF2B5EF4-FFF2-40B4-BE49-F238E27FC236}">
                <a16:creationId xmlns:a16="http://schemas.microsoft.com/office/drawing/2014/main" id="{CEB1BDC8-DB30-424A-993B-FDD82CFBBDA8}"/>
              </a:ext>
            </a:extLst>
          </p:cNvPr>
          <p:cNvPicPr>
            <a:picLocks noChangeAspect="1"/>
          </p:cNvPicPr>
          <p:nvPr/>
        </p:nvPicPr>
        <p:blipFill rotWithShape="1">
          <a:blip r:embed="rId3"/>
          <a:srcRect b="50000"/>
          <a:stretch/>
        </p:blipFill>
        <p:spPr>
          <a:xfrm>
            <a:off x="4924680" y="1017725"/>
            <a:ext cx="4145646" cy="3144973"/>
          </a:xfrm>
          <a:prstGeom prst="rect">
            <a:avLst/>
          </a:prstGeom>
        </p:spPr>
      </p:pic>
    </p:spTree>
    <p:extLst>
      <p:ext uri="{BB962C8B-B14F-4D97-AF65-F5344CB8AC3E}">
        <p14:creationId xmlns:p14="http://schemas.microsoft.com/office/powerpoint/2010/main" val="3485196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1522275" y="1414475"/>
            <a:ext cx="2314575" cy="231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5" name="Picture 4">
            <a:extLst>
              <a:ext uri="{FF2B5EF4-FFF2-40B4-BE49-F238E27FC236}">
                <a16:creationId xmlns:a16="http://schemas.microsoft.com/office/drawing/2014/main" id="{81A5ADA1-7970-4FA3-A458-E7BFE15E60BD}"/>
              </a:ext>
            </a:extLst>
          </p:cNvPr>
          <p:cNvPicPr>
            <a:picLocks noChangeAspect="1"/>
          </p:cNvPicPr>
          <p:nvPr/>
        </p:nvPicPr>
        <p:blipFill rotWithShape="1">
          <a:blip r:embed="rId3"/>
          <a:srcRect t="50000"/>
          <a:stretch/>
        </p:blipFill>
        <p:spPr>
          <a:xfrm>
            <a:off x="4737077" y="1778654"/>
            <a:ext cx="4406923" cy="3343183"/>
          </a:xfrm>
          <a:prstGeom prst="rect">
            <a:avLst/>
          </a:prstGeom>
        </p:spPr>
      </p:pic>
      <p:sp>
        <p:nvSpPr>
          <p:cNvPr id="758" name="Google Shape;758;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Mispronunciation </a:t>
            </a:r>
            <a:r>
              <a:rPr lang="en-US" dirty="0"/>
              <a:t>type</a:t>
            </a:r>
            <a:endParaRPr dirty="0"/>
          </a:p>
        </p:txBody>
      </p:sp>
      <p:sp>
        <p:nvSpPr>
          <p:cNvPr id="759" name="Google Shape;759;p79"/>
          <p:cNvSpPr txBox="1">
            <a:spLocks noGrp="1"/>
          </p:cNvSpPr>
          <p:nvPr>
            <p:ph type="body" idx="1"/>
          </p:nvPr>
        </p:nvSpPr>
        <p:spPr>
          <a:xfrm>
            <a:off x="311700" y="1152475"/>
            <a:ext cx="4478014" cy="3416400"/>
          </a:xfrm>
          <a:prstGeom prst="rect">
            <a:avLst/>
          </a:prstGeom>
        </p:spPr>
        <p:txBody>
          <a:bodyPr spcFirstLastPara="1" wrap="square" lIns="91425" tIns="91425" rIns="91425" bIns="91425" anchor="t" anchorCtr="0">
            <a:noAutofit/>
          </a:bodyPr>
          <a:lstStyle/>
          <a:p>
            <a:pPr lvl="0"/>
            <a:r>
              <a:rPr lang="en-US" dirty="0"/>
              <a:t>Similar consonant mispronunciation sensitivity</a:t>
            </a:r>
          </a:p>
          <a:p>
            <a:pPr lvl="0"/>
            <a:r>
              <a:rPr lang="en-US" dirty="0"/>
              <a:t>Greater vowel sensitivity in Germanic languages</a:t>
            </a:r>
          </a:p>
          <a:p>
            <a:pPr lvl="0"/>
            <a:r>
              <a:rPr lang="en-US" dirty="0"/>
              <a:t>Modulated by age</a:t>
            </a:r>
          </a:p>
          <a:p>
            <a:pPr lvl="1"/>
            <a:r>
              <a:rPr lang="en-US" dirty="0"/>
              <a:t>No difference for Germanic languages</a:t>
            </a:r>
          </a:p>
          <a:p>
            <a:pPr lvl="1"/>
            <a:r>
              <a:rPr lang="en-US" dirty="0"/>
              <a:t>Decrease for consonants, increase for vowels for Romance languages</a:t>
            </a:r>
          </a:p>
          <a:p>
            <a:pPr lvl="1"/>
            <a:endParaRPr lang="en-US" dirty="0"/>
          </a:p>
          <a:p>
            <a:pPr lvl="1" indent="-355600">
              <a:spcBef>
                <a:spcPts val="0"/>
              </a:spcBef>
              <a:buSzPts val="2000"/>
              <a:buFont typeface="Arial"/>
              <a:buChar char="●"/>
            </a:pPr>
            <a:endParaRPr lang="en" dirty="0"/>
          </a:p>
          <a:p>
            <a:pPr lvl="1" indent="-355600">
              <a:spcBef>
                <a:spcPts val="0"/>
              </a:spcBef>
              <a:buSzPts val="2000"/>
              <a:buFont typeface="Arial"/>
              <a:buChar char="●"/>
            </a:pPr>
            <a:endParaRPr dirty="0"/>
          </a:p>
          <a:p>
            <a:pPr marL="0" lvl="0" indent="0" algn="l" rtl="0">
              <a:spcBef>
                <a:spcPts val="1600"/>
              </a:spcBef>
              <a:spcAft>
                <a:spcPts val="1600"/>
              </a:spcAft>
              <a:buNone/>
            </a:pPr>
            <a:endParaRPr dirty="0"/>
          </a:p>
        </p:txBody>
      </p:sp>
      <p:pic>
        <p:nvPicPr>
          <p:cNvPr id="6" name="Picture 5">
            <a:extLst>
              <a:ext uri="{FF2B5EF4-FFF2-40B4-BE49-F238E27FC236}">
                <a16:creationId xmlns:a16="http://schemas.microsoft.com/office/drawing/2014/main" id="{CEB1BDC8-DB30-424A-993B-FDD82CFBBDA8}"/>
              </a:ext>
            </a:extLst>
          </p:cNvPr>
          <p:cNvPicPr>
            <a:picLocks noChangeAspect="1"/>
          </p:cNvPicPr>
          <p:nvPr/>
        </p:nvPicPr>
        <p:blipFill rotWithShape="1">
          <a:blip r:embed="rId3"/>
          <a:srcRect b="50000"/>
          <a:stretch/>
        </p:blipFill>
        <p:spPr>
          <a:xfrm>
            <a:off x="6518017" y="21662"/>
            <a:ext cx="2625983" cy="1992125"/>
          </a:xfrm>
          <a:prstGeom prst="rect">
            <a:avLst/>
          </a:prstGeom>
        </p:spPr>
      </p:pic>
    </p:spTree>
    <p:extLst>
      <p:ext uri="{BB962C8B-B14F-4D97-AF65-F5344CB8AC3E}">
        <p14:creationId xmlns:p14="http://schemas.microsoft.com/office/powerpoint/2010/main" val="32363073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960086" y="4843418"/>
            <a:ext cx="4496744" cy="323165"/>
          </a:xfrm>
          <a:prstGeom prst="rect">
            <a:avLst/>
          </a:prstGeom>
          <a:noFill/>
        </p:spPr>
        <p:txBody>
          <a:bodyPr wrap="none" rtlCol="0">
            <a:spAutoFit/>
          </a:bodyPr>
          <a:lstStyle/>
          <a:p>
            <a:r>
              <a:rPr lang="en-US" sz="1500" dirty="0"/>
              <a:t>Adapted from </a:t>
            </a:r>
            <a:r>
              <a:rPr lang="en-US" sz="1500" dirty="0" err="1"/>
              <a:t>Nazzi</a:t>
            </a:r>
            <a:r>
              <a:rPr lang="en-US" sz="1500" dirty="0"/>
              <a:t>, </a:t>
            </a:r>
            <a:r>
              <a:rPr lang="en-US" sz="1500" dirty="0" err="1"/>
              <a:t>Poltrock</a:t>
            </a:r>
            <a:r>
              <a:rPr lang="en-US" sz="1500" dirty="0"/>
              <a:t>, &amp; Von Holzen, 2016</a:t>
            </a:r>
          </a:p>
        </p:txBody>
      </p:sp>
      <p:pic>
        <p:nvPicPr>
          <p:cNvPr id="2" name="Picture 1">
            <a:extLst>
              <a:ext uri="{FF2B5EF4-FFF2-40B4-BE49-F238E27FC236}">
                <a16:creationId xmlns:a16="http://schemas.microsoft.com/office/drawing/2014/main" id="{FFB201A8-E28A-4D45-B61B-CBBAC2C1F7C1}"/>
              </a:ext>
            </a:extLst>
          </p:cNvPr>
          <p:cNvPicPr>
            <a:picLocks noChangeAspect="1"/>
          </p:cNvPicPr>
          <p:nvPr/>
        </p:nvPicPr>
        <p:blipFill>
          <a:blip r:embed="rId3"/>
          <a:stretch>
            <a:fillRect/>
          </a:stretch>
        </p:blipFill>
        <p:spPr>
          <a:xfrm>
            <a:off x="1143000" y="121237"/>
            <a:ext cx="6858000" cy="4622213"/>
          </a:xfrm>
          <a:prstGeom prst="rect">
            <a:avLst/>
          </a:prstGeom>
        </p:spPr>
      </p:pic>
      <p:sp>
        <p:nvSpPr>
          <p:cNvPr id="4" name="Oval 3">
            <a:extLst>
              <a:ext uri="{FF2B5EF4-FFF2-40B4-BE49-F238E27FC236}">
                <a16:creationId xmlns:a16="http://schemas.microsoft.com/office/drawing/2014/main" id="{780F0D1F-6A79-4EB6-87C2-E1F91157BE39}"/>
              </a:ext>
            </a:extLst>
          </p:cNvPr>
          <p:cNvSpPr/>
          <p:nvPr/>
        </p:nvSpPr>
        <p:spPr>
          <a:xfrm>
            <a:off x="2964392" y="1226592"/>
            <a:ext cx="95475" cy="88404"/>
          </a:xfrm>
          <a:prstGeom prst="ellipse">
            <a:avLst/>
          </a:prstGeom>
          <a:solidFill>
            <a:srgbClr val="FF0000"/>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868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pic>
        <p:nvPicPr>
          <p:cNvPr id="823" name="Google Shape;823;p85"/>
          <p:cNvPicPr preferRelativeResize="0"/>
          <p:nvPr/>
        </p:nvPicPr>
        <p:blipFill>
          <a:blip r:embed="rId3">
            <a:alphaModFix/>
          </a:blip>
          <a:stretch>
            <a:fillRect/>
          </a:stretch>
        </p:blipFill>
        <p:spPr>
          <a:xfrm>
            <a:off x="3798500" y="727663"/>
            <a:ext cx="1547000" cy="1547000"/>
          </a:xfrm>
          <a:prstGeom prst="rect">
            <a:avLst/>
          </a:prstGeom>
          <a:noFill/>
          <a:ln>
            <a:noFill/>
          </a:ln>
        </p:spPr>
      </p:pic>
      <p:pic>
        <p:nvPicPr>
          <p:cNvPr id="824" name="Google Shape;824;p85"/>
          <p:cNvPicPr preferRelativeResize="0"/>
          <p:nvPr/>
        </p:nvPicPr>
        <p:blipFill>
          <a:blip r:embed="rId4">
            <a:alphaModFix/>
          </a:blip>
          <a:stretch>
            <a:fillRect/>
          </a:stretch>
        </p:blipFill>
        <p:spPr>
          <a:xfrm>
            <a:off x="527950" y="727675"/>
            <a:ext cx="1547000" cy="1546976"/>
          </a:xfrm>
          <a:prstGeom prst="rect">
            <a:avLst/>
          </a:prstGeom>
          <a:noFill/>
          <a:ln>
            <a:noFill/>
          </a:ln>
        </p:spPr>
      </p:pic>
      <p:pic>
        <p:nvPicPr>
          <p:cNvPr id="825" name="Google Shape;825;p85"/>
          <p:cNvPicPr preferRelativeResize="0"/>
          <p:nvPr/>
        </p:nvPicPr>
        <p:blipFill>
          <a:blip r:embed="rId5">
            <a:alphaModFix/>
          </a:blip>
          <a:stretch>
            <a:fillRect/>
          </a:stretch>
        </p:blipFill>
        <p:spPr>
          <a:xfrm>
            <a:off x="7069049" y="491563"/>
            <a:ext cx="1345076" cy="2019197"/>
          </a:xfrm>
          <a:prstGeom prst="rect">
            <a:avLst/>
          </a:prstGeom>
          <a:noFill/>
          <a:ln>
            <a:noFill/>
          </a:ln>
        </p:spPr>
      </p:pic>
      <p:pic>
        <p:nvPicPr>
          <p:cNvPr id="826" name="Google Shape;826;p85"/>
          <p:cNvPicPr preferRelativeResize="0"/>
          <p:nvPr/>
        </p:nvPicPr>
        <p:blipFill>
          <a:blip r:embed="rId6">
            <a:alphaModFix/>
          </a:blip>
          <a:stretch>
            <a:fillRect/>
          </a:stretch>
        </p:blipFill>
        <p:spPr>
          <a:xfrm>
            <a:off x="2163225" y="966038"/>
            <a:ext cx="1547000" cy="1070257"/>
          </a:xfrm>
          <a:prstGeom prst="rect">
            <a:avLst/>
          </a:prstGeom>
          <a:noFill/>
          <a:ln>
            <a:noFill/>
          </a:ln>
        </p:spPr>
      </p:pic>
      <p:pic>
        <p:nvPicPr>
          <p:cNvPr id="827" name="Google Shape;827;p85"/>
          <p:cNvPicPr preferRelativeResize="0"/>
          <p:nvPr/>
        </p:nvPicPr>
        <p:blipFill>
          <a:blip r:embed="rId6">
            <a:alphaModFix/>
          </a:blip>
          <a:stretch>
            <a:fillRect/>
          </a:stretch>
        </p:blipFill>
        <p:spPr>
          <a:xfrm>
            <a:off x="5522050" y="966025"/>
            <a:ext cx="1547000" cy="107025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4BABEF-5641-49A7-B419-C1D045FE2D2C}"/>
              </a:ext>
            </a:extLst>
          </p:cNvPr>
          <p:cNvPicPr>
            <a:picLocks noChangeAspect="1"/>
          </p:cNvPicPr>
          <p:nvPr/>
        </p:nvPicPr>
        <p:blipFill>
          <a:blip r:embed="rId3"/>
          <a:stretch>
            <a:fillRect/>
          </a:stretch>
        </p:blipFill>
        <p:spPr>
          <a:xfrm>
            <a:off x="814600" y="0"/>
            <a:ext cx="7514799" cy="5143500"/>
          </a:xfrm>
          <a:prstGeom prst="rect">
            <a:avLst/>
          </a:prstGeom>
        </p:spPr>
      </p:pic>
    </p:spTree>
    <p:extLst>
      <p:ext uri="{BB962C8B-B14F-4D97-AF65-F5344CB8AC3E}">
        <p14:creationId xmlns:p14="http://schemas.microsoft.com/office/powerpoint/2010/main" val="3304358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86"/>
          <p:cNvPicPr preferRelativeResize="0"/>
          <p:nvPr/>
        </p:nvPicPr>
        <p:blipFill rotWithShape="1">
          <a:blip r:embed="rId3">
            <a:alphaModFix/>
          </a:blip>
          <a:srcRect r="17081"/>
          <a:stretch/>
        </p:blipFill>
        <p:spPr>
          <a:xfrm>
            <a:off x="0" y="454175"/>
            <a:ext cx="5878176" cy="4559301"/>
          </a:xfrm>
          <a:prstGeom prst="rect">
            <a:avLst/>
          </a:prstGeom>
          <a:noFill/>
          <a:ln>
            <a:noFill/>
          </a:ln>
        </p:spPr>
      </p:pic>
      <p:sp>
        <p:nvSpPr>
          <p:cNvPr id="834" name="Google Shape;834;p86"/>
          <p:cNvSpPr/>
          <p:nvPr/>
        </p:nvSpPr>
        <p:spPr>
          <a:xfrm>
            <a:off x="1407175" y="2705200"/>
            <a:ext cx="42459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6"/>
          <p:cNvSpPr/>
          <p:nvPr/>
        </p:nvSpPr>
        <p:spPr>
          <a:xfrm>
            <a:off x="1407175" y="2408775"/>
            <a:ext cx="9462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6"/>
          <p:cNvSpPr/>
          <p:nvPr/>
        </p:nvSpPr>
        <p:spPr>
          <a:xfrm>
            <a:off x="3555875" y="4634025"/>
            <a:ext cx="946200" cy="3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txBox="1"/>
          <p:nvPr/>
        </p:nvSpPr>
        <p:spPr>
          <a:xfrm>
            <a:off x="0" y="0"/>
            <a:ext cx="33603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Adapted from Law &amp; Edwards, 2015</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87"/>
          <p:cNvPicPr preferRelativeResize="0"/>
          <p:nvPr/>
        </p:nvPicPr>
        <p:blipFill rotWithShape="1">
          <a:blip r:embed="rId3">
            <a:alphaModFix/>
          </a:blip>
          <a:srcRect r="17081"/>
          <a:stretch/>
        </p:blipFill>
        <p:spPr>
          <a:xfrm>
            <a:off x="0" y="454175"/>
            <a:ext cx="5878176" cy="4559301"/>
          </a:xfrm>
          <a:prstGeom prst="rect">
            <a:avLst/>
          </a:prstGeom>
          <a:noFill/>
          <a:ln>
            <a:noFill/>
          </a:ln>
        </p:spPr>
      </p:pic>
      <p:sp>
        <p:nvSpPr>
          <p:cNvPr id="843" name="Google Shape;843;p87"/>
          <p:cNvSpPr txBox="1"/>
          <p:nvPr/>
        </p:nvSpPr>
        <p:spPr>
          <a:xfrm>
            <a:off x="5878175" y="183625"/>
            <a:ext cx="3331500" cy="70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000">
                <a:solidFill>
                  <a:srgbClr val="4A86E8"/>
                </a:solidFill>
              </a:rPr>
              <a:t>Actual time presented</a:t>
            </a:r>
            <a:endParaRPr sz="2000">
              <a:solidFill>
                <a:srgbClr val="4A86E8"/>
              </a:solidFill>
            </a:endParaRPr>
          </a:p>
          <a:p>
            <a:pPr marL="0" lvl="0" indent="0" algn="l" rtl="0">
              <a:spcBef>
                <a:spcPts val="0"/>
              </a:spcBef>
              <a:spcAft>
                <a:spcPts val="0"/>
              </a:spcAft>
              <a:buNone/>
            </a:pPr>
            <a:endParaRPr sz="2000">
              <a:solidFill>
                <a:srgbClr val="FF0000"/>
              </a:solidFill>
            </a:endParaRPr>
          </a:p>
        </p:txBody>
      </p:sp>
      <p:sp>
        <p:nvSpPr>
          <p:cNvPr id="844" name="Google Shape;844;p87"/>
          <p:cNvSpPr/>
          <p:nvPr/>
        </p:nvSpPr>
        <p:spPr>
          <a:xfrm>
            <a:off x="1407175" y="2705200"/>
            <a:ext cx="42459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7"/>
          <p:cNvSpPr/>
          <p:nvPr/>
        </p:nvSpPr>
        <p:spPr>
          <a:xfrm>
            <a:off x="1407175" y="2408775"/>
            <a:ext cx="9462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7"/>
          <p:cNvSpPr/>
          <p:nvPr/>
        </p:nvSpPr>
        <p:spPr>
          <a:xfrm>
            <a:off x="3555875" y="4634025"/>
            <a:ext cx="946200" cy="3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7"/>
          <p:cNvSpPr/>
          <p:nvPr/>
        </p:nvSpPr>
        <p:spPr>
          <a:xfrm>
            <a:off x="1382925" y="739975"/>
            <a:ext cx="4355100" cy="3275400"/>
          </a:xfrm>
          <a:prstGeom prst="rect">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7"/>
          <p:cNvSpPr txBox="1"/>
          <p:nvPr/>
        </p:nvSpPr>
        <p:spPr>
          <a:xfrm>
            <a:off x="0" y="0"/>
            <a:ext cx="33603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Adapted from Law &amp; Edwards, 2015</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88"/>
          <p:cNvSpPr txBox="1"/>
          <p:nvPr/>
        </p:nvSpPr>
        <p:spPr>
          <a:xfrm>
            <a:off x="522325" y="4223025"/>
            <a:ext cx="4679700" cy="4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rPr>
              <a:t>Actual post-naming window (s)</a:t>
            </a:r>
            <a:endParaRPr sz="2000"/>
          </a:p>
        </p:txBody>
      </p:sp>
      <p:pic>
        <p:nvPicPr>
          <p:cNvPr id="854" name="Google Shape;854;p88"/>
          <p:cNvPicPr preferRelativeResize="0"/>
          <p:nvPr/>
        </p:nvPicPr>
        <p:blipFill rotWithShape="1">
          <a:blip r:embed="rId3">
            <a:alphaModFix/>
          </a:blip>
          <a:srcRect l="42514" t="70356" r="51732" b="20633"/>
          <a:stretch/>
        </p:blipFill>
        <p:spPr>
          <a:xfrm>
            <a:off x="300975" y="4299225"/>
            <a:ext cx="221350" cy="337275"/>
          </a:xfrm>
          <a:prstGeom prst="rect">
            <a:avLst/>
          </a:prstGeom>
          <a:noFill/>
          <a:ln>
            <a:noFill/>
          </a:ln>
        </p:spPr>
      </p:pic>
      <p:pic>
        <p:nvPicPr>
          <p:cNvPr id="855" name="Google Shape;855;p88"/>
          <p:cNvPicPr preferRelativeResize="0"/>
          <p:nvPr/>
        </p:nvPicPr>
        <p:blipFill>
          <a:blip r:embed="rId4">
            <a:alphaModFix/>
          </a:blip>
          <a:stretch>
            <a:fillRect/>
          </a:stretch>
        </p:blipFill>
        <p:spPr>
          <a:xfrm>
            <a:off x="521263" y="637250"/>
            <a:ext cx="3637175" cy="353814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89"/>
          <p:cNvSpPr txBox="1"/>
          <p:nvPr/>
        </p:nvSpPr>
        <p:spPr>
          <a:xfrm>
            <a:off x="522325" y="4223025"/>
            <a:ext cx="4679700" cy="4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rPr>
              <a:t>Actual post-naming window (s)</a:t>
            </a:r>
            <a:endParaRPr sz="2000"/>
          </a:p>
        </p:txBody>
      </p:sp>
      <p:pic>
        <p:nvPicPr>
          <p:cNvPr id="861" name="Google Shape;861;p89"/>
          <p:cNvPicPr preferRelativeResize="0"/>
          <p:nvPr/>
        </p:nvPicPr>
        <p:blipFill rotWithShape="1">
          <a:blip r:embed="rId3">
            <a:alphaModFix/>
          </a:blip>
          <a:srcRect l="42514" t="70356" r="51732" b="20633"/>
          <a:stretch/>
        </p:blipFill>
        <p:spPr>
          <a:xfrm>
            <a:off x="300975" y="4299225"/>
            <a:ext cx="221350" cy="337275"/>
          </a:xfrm>
          <a:prstGeom prst="rect">
            <a:avLst/>
          </a:prstGeom>
          <a:noFill/>
          <a:ln>
            <a:noFill/>
          </a:ln>
        </p:spPr>
      </p:pic>
      <p:pic>
        <p:nvPicPr>
          <p:cNvPr id="862" name="Google Shape;862;p89"/>
          <p:cNvPicPr preferRelativeResize="0"/>
          <p:nvPr/>
        </p:nvPicPr>
        <p:blipFill>
          <a:blip r:embed="rId4">
            <a:alphaModFix/>
          </a:blip>
          <a:stretch>
            <a:fillRect/>
          </a:stretch>
        </p:blipFill>
        <p:spPr>
          <a:xfrm>
            <a:off x="521263" y="637250"/>
            <a:ext cx="3637175" cy="3538143"/>
          </a:xfrm>
          <a:prstGeom prst="rect">
            <a:avLst/>
          </a:prstGeom>
          <a:noFill/>
          <a:ln>
            <a:noFill/>
          </a:ln>
        </p:spPr>
      </p:pic>
      <p:pic>
        <p:nvPicPr>
          <p:cNvPr id="863" name="Google Shape;863;p89"/>
          <p:cNvPicPr preferRelativeResize="0"/>
          <p:nvPr/>
        </p:nvPicPr>
        <p:blipFill>
          <a:blip r:embed="rId5">
            <a:alphaModFix/>
          </a:blip>
          <a:stretch>
            <a:fillRect/>
          </a:stretch>
        </p:blipFill>
        <p:spPr>
          <a:xfrm>
            <a:off x="4748725" y="395275"/>
            <a:ext cx="3848100" cy="37433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90"/>
          <p:cNvPicPr preferRelativeResize="0"/>
          <p:nvPr/>
        </p:nvPicPr>
        <p:blipFill rotWithShape="1">
          <a:blip r:embed="rId3">
            <a:alphaModFix/>
          </a:blip>
          <a:srcRect r="17081"/>
          <a:stretch/>
        </p:blipFill>
        <p:spPr>
          <a:xfrm>
            <a:off x="0" y="454175"/>
            <a:ext cx="5878176" cy="4559301"/>
          </a:xfrm>
          <a:prstGeom prst="rect">
            <a:avLst/>
          </a:prstGeom>
          <a:noFill/>
          <a:ln>
            <a:noFill/>
          </a:ln>
        </p:spPr>
      </p:pic>
      <p:sp>
        <p:nvSpPr>
          <p:cNvPr id="869" name="Google Shape;869;p90"/>
          <p:cNvSpPr txBox="1"/>
          <p:nvPr/>
        </p:nvSpPr>
        <p:spPr>
          <a:xfrm>
            <a:off x="5878175" y="183625"/>
            <a:ext cx="3331500" cy="70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000">
                <a:solidFill>
                  <a:srgbClr val="4A86E8"/>
                </a:solidFill>
              </a:rPr>
              <a:t>Actual time presented</a:t>
            </a:r>
            <a:endParaRPr sz="2000">
              <a:solidFill>
                <a:srgbClr val="4A86E8"/>
              </a:solidFill>
            </a:endParaRPr>
          </a:p>
          <a:p>
            <a:pPr marL="0" marR="0" lvl="0" indent="0" algn="ctr" rtl="0">
              <a:lnSpc>
                <a:spcPct val="100000"/>
              </a:lnSpc>
              <a:spcBef>
                <a:spcPts val="0"/>
              </a:spcBef>
              <a:spcAft>
                <a:spcPts val="0"/>
              </a:spcAft>
              <a:buNone/>
            </a:pPr>
            <a:r>
              <a:rPr lang="en" sz="2000"/>
              <a:t>≠</a:t>
            </a:r>
            <a:endParaRPr sz="2000"/>
          </a:p>
          <a:p>
            <a:pPr marL="0" marR="0" lvl="0" indent="0" algn="ctr" rtl="0">
              <a:lnSpc>
                <a:spcPct val="100000"/>
              </a:lnSpc>
              <a:spcBef>
                <a:spcPts val="0"/>
              </a:spcBef>
              <a:spcAft>
                <a:spcPts val="0"/>
              </a:spcAft>
              <a:buNone/>
            </a:pPr>
            <a:r>
              <a:rPr lang="en" sz="2000">
                <a:solidFill>
                  <a:srgbClr val="FF0000"/>
                </a:solidFill>
              </a:rPr>
              <a:t>Analyzed time window</a:t>
            </a: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lvl="0" indent="0" algn="l" rtl="0">
              <a:spcBef>
                <a:spcPts val="0"/>
              </a:spcBef>
              <a:spcAft>
                <a:spcPts val="0"/>
              </a:spcAft>
              <a:buNone/>
            </a:pPr>
            <a:endParaRPr sz="2000">
              <a:solidFill>
                <a:srgbClr val="FF0000"/>
              </a:solidFill>
            </a:endParaRPr>
          </a:p>
        </p:txBody>
      </p:sp>
      <p:sp>
        <p:nvSpPr>
          <p:cNvPr id="870" name="Google Shape;870;p90"/>
          <p:cNvSpPr/>
          <p:nvPr/>
        </p:nvSpPr>
        <p:spPr>
          <a:xfrm>
            <a:off x="1407175" y="2705200"/>
            <a:ext cx="42459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0"/>
          <p:cNvSpPr/>
          <p:nvPr/>
        </p:nvSpPr>
        <p:spPr>
          <a:xfrm>
            <a:off x="1407175" y="2408775"/>
            <a:ext cx="9462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0"/>
          <p:cNvSpPr/>
          <p:nvPr/>
        </p:nvSpPr>
        <p:spPr>
          <a:xfrm>
            <a:off x="3555875" y="4634025"/>
            <a:ext cx="946200" cy="3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0"/>
          <p:cNvSpPr/>
          <p:nvPr/>
        </p:nvSpPr>
        <p:spPr>
          <a:xfrm>
            <a:off x="1382925" y="739975"/>
            <a:ext cx="4355100" cy="3275400"/>
          </a:xfrm>
          <a:prstGeom prst="rect">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0"/>
          <p:cNvSpPr/>
          <p:nvPr/>
        </p:nvSpPr>
        <p:spPr>
          <a:xfrm>
            <a:off x="1382925" y="739975"/>
            <a:ext cx="3530100" cy="3275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0"/>
          <p:cNvSpPr txBox="1"/>
          <p:nvPr/>
        </p:nvSpPr>
        <p:spPr>
          <a:xfrm>
            <a:off x="0" y="0"/>
            <a:ext cx="33603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Adapted from Law &amp; Edwards, 2015</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pic>
        <p:nvPicPr>
          <p:cNvPr id="880" name="Google Shape;880;p91"/>
          <p:cNvPicPr preferRelativeResize="0"/>
          <p:nvPr/>
        </p:nvPicPr>
        <p:blipFill rotWithShape="1">
          <a:blip r:embed="rId3">
            <a:alphaModFix/>
          </a:blip>
          <a:srcRect r="17081"/>
          <a:stretch/>
        </p:blipFill>
        <p:spPr>
          <a:xfrm>
            <a:off x="0" y="454175"/>
            <a:ext cx="5878176" cy="4559301"/>
          </a:xfrm>
          <a:prstGeom prst="rect">
            <a:avLst/>
          </a:prstGeom>
          <a:noFill/>
          <a:ln>
            <a:noFill/>
          </a:ln>
        </p:spPr>
      </p:pic>
      <p:sp>
        <p:nvSpPr>
          <p:cNvPr id="881" name="Google Shape;881;p91"/>
          <p:cNvSpPr txBox="1"/>
          <p:nvPr/>
        </p:nvSpPr>
        <p:spPr>
          <a:xfrm>
            <a:off x="5878175" y="183625"/>
            <a:ext cx="3331500" cy="70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000">
                <a:solidFill>
                  <a:srgbClr val="4A86E8"/>
                </a:solidFill>
              </a:rPr>
              <a:t>Actual time presented</a:t>
            </a:r>
            <a:endParaRPr sz="2000">
              <a:solidFill>
                <a:srgbClr val="4A86E8"/>
              </a:solidFill>
            </a:endParaRPr>
          </a:p>
          <a:p>
            <a:pPr marL="0" marR="0" lvl="0" indent="0" algn="ctr" rtl="0">
              <a:lnSpc>
                <a:spcPct val="100000"/>
              </a:lnSpc>
              <a:spcBef>
                <a:spcPts val="0"/>
              </a:spcBef>
              <a:spcAft>
                <a:spcPts val="0"/>
              </a:spcAft>
              <a:buNone/>
            </a:pPr>
            <a:r>
              <a:rPr lang="en" sz="2000"/>
              <a:t>≠</a:t>
            </a:r>
            <a:endParaRPr sz="2000"/>
          </a:p>
          <a:p>
            <a:pPr marL="0" marR="0" lvl="0" indent="0" algn="ctr" rtl="0">
              <a:lnSpc>
                <a:spcPct val="100000"/>
              </a:lnSpc>
              <a:spcBef>
                <a:spcPts val="0"/>
              </a:spcBef>
              <a:spcAft>
                <a:spcPts val="0"/>
              </a:spcAft>
              <a:buNone/>
            </a:pPr>
            <a:r>
              <a:rPr lang="en" sz="2000">
                <a:solidFill>
                  <a:srgbClr val="FF0000"/>
                </a:solidFill>
              </a:rPr>
              <a:t>Analyzed time window</a:t>
            </a: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lvl="0" indent="0" algn="l" rtl="0">
              <a:spcBef>
                <a:spcPts val="0"/>
              </a:spcBef>
              <a:spcAft>
                <a:spcPts val="0"/>
              </a:spcAft>
              <a:buNone/>
            </a:pPr>
            <a:endParaRPr sz="2000">
              <a:solidFill>
                <a:srgbClr val="FF0000"/>
              </a:solidFill>
            </a:endParaRPr>
          </a:p>
        </p:txBody>
      </p:sp>
      <p:sp>
        <p:nvSpPr>
          <p:cNvPr id="882" name="Google Shape;882;p91"/>
          <p:cNvSpPr/>
          <p:nvPr/>
        </p:nvSpPr>
        <p:spPr>
          <a:xfrm>
            <a:off x="1407175" y="2705200"/>
            <a:ext cx="42459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1"/>
          <p:cNvSpPr/>
          <p:nvPr/>
        </p:nvSpPr>
        <p:spPr>
          <a:xfrm>
            <a:off x="1407175" y="2408775"/>
            <a:ext cx="9462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1"/>
          <p:cNvSpPr/>
          <p:nvPr/>
        </p:nvSpPr>
        <p:spPr>
          <a:xfrm>
            <a:off x="3555875" y="4634025"/>
            <a:ext cx="946200" cy="3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1"/>
          <p:cNvSpPr/>
          <p:nvPr/>
        </p:nvSpPr>
        <p:spPr>
          <a:xfrm>
            <a:off x="1382925" y="739975"/>
            <a:ext cx="4355100" cy="3275400"/>
          </a:xfrm>
          <a:prstGeom prst="rect">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1"/>
          <p:cNvSpPr/>
          <p:nvPr/>
        </p:nvSpPr>
        <p:spPr>
          <a:xfrm>
            <a:off x="1459125" y="739975"/>
            <a:ext cx="4355100" cy="3275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1"/>
          <p:cNvSpPr txBox="1"/>
          <p:nvPr/>
        </p:nvSpPr>
        <p:spPr>
          <a:xfrm>
            <a:off x="0" y="0"/>
            <a:ext cx="33603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Adapted from Law &amp; Edwards, 2015</a:t>
            </a:r>
            <a:endParaRPr/>
          </a:p>
        </p:txBody>
      </p:sp>
      <p:sp>
        <p:nvSpPr>
          <p:cNvPr id="888" name="Google Shape;888;p91"/>
          <p:cNvSpPr/>
          <p:nvPr/>
        </p:nvSpPr>
        <p:spPr>
          <a:xfrm>
            <a:off x="5738025" y="3221825"/>
            <a:ext cx="3265800" cy="1550700"/>
          </a:xfrm>
          <a:prstGeom prst="cloudCallout">
            <a:avLst>
              <a:gd name="adj1" fmla="val -44942"/>
              <a:gd name="adj2" fmla="val -4627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4A86E8"/>
                </a:solidFill>
              </a:rPr>
              <a:t>Actual time </a:t>
            </a:r>
            <a:endParaRPr sz="2400">
              <a:solidFill>
                <a:srgbClr val="4A86E8"/>
              </a:solidFill>
            </a:endParaRPr>
          </a:p>
          <a:p>
            <a:pPr marL="0" lvl="0" indent="0" algn="ctr" rtl="0">
              <a:spcBef>
                <a:spcPts val="0"/>
              </a:spcBef>
              <a:spcAft>
                <a:spcPts val="0"/>
              </a:spcAft>
              <a:buNone/>
            </a:pPr>
            <a:r>
              <a:rPr lang="en" sz="2400">
                <a:solidFill>
                  <a:srgbClr val="4A86E8"/>
                </a:solidFill>
              </a:rPr>
              <a:t>= </a:t>
            </a:r>
            <a:endParaRPr sz="2400">
              <a:solidFill>
                <a:srgbClr val="4A86E8"/>
              </a:solidFill>
            </a:endParaRPr>
          </a:p>
          <a:p>
            <a:pPr marL="0" lvl="0" indent="0" algn="ctr" rtl="0">
              <a:spcBef>
                <a:spcPts val="0"/>
              </a:spcBef>
              <a:spcAft>
                <a:spcPts val="0"/>
              </a:spcAft>
              <a:buNone/>
            </a:pPr>
            <a:r>
              <a:rPr lang="en" sz="2400">
                <a:solidFill>
                  <a:srgbClr val="4A86E8"/>
                </a:solidFill>
              </a:rPr>
              <a:t>Analyzed time</a:t>
            </a:r>
            <a:endParaRPr sz="2400">
              <a:solidFill>
                <a:srgbClr val="4A86E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5014250" y="1414475"/>
            <a:ext cx="2314575" cy="2314575"/>
          </a:xfrm>
          <a:prstGeom prst="rect">
            <a:avLst/>
          </a:prstGeom>
          <a:noFill/>
          <a:ln>
            <a:noFill/>
          </a:ln>
        </p:spPr>
      </p:pic>
      <p:pic>
        <p:nvPicPr>
          <p:cNvPr id="111" name="Google Shape;111;p20"/>
          <p:cNvPicPr preferRelativeResize="0"/>
          <p:nvPr/>
        </p:nvPicPr>
        <p:blipFill>
          <a:blip r:embed="rId4">
            <a:alphaModFix/>
          </a:blip>
          <a:stretch>
            <a:fillRect/>
          </a:stretch>
        </p:blipFill>
        <p:spPr>
          <a:xfrm>
            <a:off x="1522275" y="1414475"/>
            <a:ext cx="2314575" cy="23145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92"/>
          <p:cNvSpPr txBox="1"/>
          <p:nvPr/>
        </p:nvSpPr>
        <p:spPr>
          <a:xfrm>
            <a:off x="0" y="0"/>
            <a:ext cx="46797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u="sng">
                <a:solidFill>
                  <a:schemeClr val="dk1"/>
                </a:solidFill>
              </a:rPr>
              <a:t>Post-naming phase window analyzed</a:t>
            </a:r>
            <a:endParaRPr sz="2000" b="1" u="sng"/>
          </a:p>
        </p:txBody>
      </p:sp>
      <p:sp>
        <p:nvSpPr>
          <p:cNvPr id="895" name="Google Shape;895;p92"/>
          <p:cNvSpPr txBox="1"/>
          <p:nvPr/>
        </p:nvSpPr>
        <p:spPr>
          <a:xfrm>
            <a:off x="522325" y="4223025"/>
            <a:ext cx="4679700" cy="4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rPr>
              <a:t>Actual post-naming window (s)</a:t>
            </a:r>
            <a:endParaRPr sz="2000">
              <a:solidFill>
                <a:schemeClr val="dk1"/>
              </a:solidFill>
            </a:endParaRPr>
          </a:p>
        </p:txBody>
      </p:sp>
      <p:pic>
        <p:nvPicPr>
          <p:cNvPr id="896" name="Google Shape;896;p92"/>
          <p:cNvPicPr preferRelativeResize="0"/>
          <p:nvPr/>
        </p:nvPicPr>
        <p:blipFill rotWithShape="1">
          <a:blip r:embed="rId3">
            <a:alphaModFix/>
          </a:blip>
          <a:srcRect l="42514" t="70356" r="51732" b="20633"/>
          <a:stretch/>
        </p:blipFill>
        <p:spPr>
          <a:xfrm>
            <a:off x="300975" y="4299225"/>
            <a:ext cx="221350" cy="337275"/>
          </a:xfrm>
          <a:prstGeom prst="rect">
            <a:avLst/>
          </a:prstGeom>
          <a:noFill/>
          <a:ln>
            <a:noFill/>
          </a:ln>
        </p:spPr>
      </p:pic>
      <p:pic>
        <p:nvPicPr>
          <p:cNvPr id="897" name="Google Shape;897;p92"/>
          <p:cNvPicPr preferRelativeResize="0"/>
          <p:nvPr/>
        </p:nvPicPr>
        <p:blipFill rotWithShape="1">
          <a:blip r:embed="rId4">
            <a:alphaModFix/>
          </a:blip>
          <a:srcRect l="23790" t="58291" r="66896" b="31571"/>
          <a:stretch/>
        </p:blipFill>
        <p:spPr>
          <a:xfrm>
            <a:off x="300975" y="4712700"/>
            <a:ext cx="221350" cy="337275"/>
          </a:xfrm>
          <a:prstGeom prst="rect">
            <a:avLst/>
          </a:prstGeom>
          <a:noFill/>
          <a:ln>
            <a:noFill/>
          </a:ln>
        </p:spPr>
      </p:pic>
      <p:sp>
        <p:nvSpPr>
          <p:cNvPr id="898" name="Google Shape;898;p92"/>
          <p:cNvSpPr txBox="1"/>
          <p:nvPr/>
        </p:nvSpPr>
        <p:spPr>
          <a:xfrm>
            <a:off x="522325" y="4602038"/>
            <a:ext cx="4226400" cy="5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rPr>
              <a:t>Analyzed post-naming window (s)</a:t>
            </a:r>
            <a:endParaRPr/>
          </a:p>
        </p:txBody>
      </p:sp>
      <p:pic>
        <p:nvPicPr>
          <p:cNvPr id="899" name="Google Shape;899;p92"/>
          <p:cNvPicPr preferRelativeResize="0"/>
          <p:nvPr/>
        </p:nvPicPr>
        <p:blipFill>
          <a:blip r:embed="rId5">
            <a:alphaModFix/>
          </a:blip>
          <a:stretch>
            <a:fillRect/>
          </a:stretch>
        </p:blipFill>
        <p:spPr>
          <a:xfrm>
            <a:off x="445063" y="555900"/>
            <a:ext cx="3637175" cy="353814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3"/>
          <p:cNvSpPr txBox="1"/>
          <p:nvPr/>
        </p:nvSpPr>
        <p:spPr>
          <a:xfrm>
            <a:off x="0" y="0"/>
            <a:ext cx="46797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u="sng">
                <a:solidFill>
                  <a:schemeClr val="dk1"/>
                </a:solidFill>
              </a:rPr>
              <a:t>Post-naming phase window analyzed</a:t>
            </a:r>
            <a:endParaRPr sz="2000" b="1" u="sng"/>
          </a:p>
        </p:txBody>
      </p:sp>
      <p:sp>
        <p:nvSpPr>
          <p:cNvPr id="905" name="Google Shape;905;p93"/>
          <p:cNvSpPr txBox="1"/>
          <p:nvPr/>
        </p:nvSpPr>
        <p:spPr>
          <a:xfrm>
            <a:off x="522325" y="4223025"/>
            <a:ext cx="4679700" cy="47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rPr>
              <a:t>Actual post-naming window (s)</a:t>
            </a:r>
            <a:endParaRPr sz="2000">
              <a:solidFill>
                <a:schemeClr val="dk1"/>
              </a:solidFill>
            </a:endParaRPr>
          </a:p>
        </p:txBody>
      </p:sp>
      <p:pic>
        <p:nvPicPr>
          <p:cNvPr id="906" name="Google Shape;906;p93"/>
          <p:cNvPicPr preferRelativeResize="0"/>
          <p:nvPr/>
        </p:nvPicPr>
        <p:blipFill rotWithShape="1">
          <a:blip r:embed="rId3">
            <a:alphaModFix/>
          </a:blip>
          <a:srcRect l="42514" t="70356" r="51732" b="20633"/>
          <a:stretch/>
        </p:blipFill>
        <p:spPr>
          <a:xfrm>
            <a:off x="300975" y="4299225"/>
            <a:ext cx="221350" cy="337275"/>
          </a:xfrm>
          <a:prstGeom prst="rect">
            <a:avLst/>
          </a:prstGeom>
          <a:noFill/>
          <a:ln>
            <a:noFill/>
          </a:ln>
        </p:spPr>
      </p:pic>
      <p:pic>
        <p:nvPicPr>
          <p:cNvPr id="907" name="Google Shape;907;p93"/>
          <p:cNvPicPr preferRelativeResize="0"/>
          <p:nvPr/>
        </p:nvPicPr>
        <p:blipFill rotWithShape="1">
          <a:blip r:embed="rId4">
            <a:alphaModFix/>
          </a:blip>
          <a:srcRect l="23790" t="58291" r="66896" b="31571"/>
          <a:stretch/>
        </p:blipFill>
        <p:spPr>
          <a:xfrm>
            <a:off x="300975" y="4712700"/>
            <a:ext cx="221350" cy="337275"/>
          </a:xfrm>
          <a:prstGeom prst="rect">
            <a:avLst/>
          </a:prstGeom>
          <a:noFill/>
          <a:ln>
            <a:noFill/>
          </a:ln>
        </p:spPr>
      </p:pic>
      <p:sp>
        <p:nvSpPr>
          <p:cNvPr id="908" name="Google Shape;908;p93"/>
          <p:cNvSpPr txBox="1"/>
          <p:nvPr/>
        </p:nvSpPr>
        <p:spPr>
          <a:xfrm>
            <a:off x="522325" y="4602038"/>
            <a:ext cx="4226400" cy="5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rPr>
              <a:t>Analyzed post-naming window (s)</a:t>
            </a:r>
            <a:endParaRPr/>
          </a:p>
        </p:txBody>
      </p:sp>
      <p:pic>
        <p:nvPicPr>
          <p:cNvPr id="909" name="Google Shape;909;p93"/>
          <p:cNvPicPr preferRelativeResize="0"/>
          <p:nvPr/>
        </p:nvPicPr>
        <p:blipFill>
          <a:blip r:embed="rId5">
            <a:alphaModFix/>
          </a:blip>
          <a:stretch>
            <a:fillRect/>
          </a:stretch>
        </p:blipFill>
        <p:spPr>
          <a:xfrm>
            <a:off x="445063" y="555900"/>
            <a:ext cx="3637175" cy="3538143"/>
          </a:xfrm>
          <a:prstGeom prst="rect">
            <a:avLst/>
          </a:prstGeom>
          <a:noFill/>
          <a:ln>
            <a:noFill/>
          </a:ln>
        </p:spPr>
      </p:pic>
      <p:pic>
        <p:nvPicPr>
          <p:cNvPr id="910" name="Google Shape;910;p93"/>
          <p:cNvPicPr preferRelativeResize="0"/>
          <p:nvPr/>
        </p:nvPicPr>
        <p:blipFill>
          <a:blip r:embed="rId6">
            <a:alphaModFix/>
          </a:blip>
          <a:stretch>
            <a:fillRect/>
          </a:stretch>
        </p:blipFill>
        <p:spPr>
          <a:xfrm>
            <a:off x="4832100" y="304800"/>
            <a:ext cx="3848100" cy="37433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p94"/>
          <p:cNvPicPr preferRelativeResize="0"/>
          <p:nvPr/>
        </p:nvPicPr>
        <p:blipFill>
          <a:blip r:embed="rId3">
            <a:alphaModFix/>
          </a:blip>
          <a:stretch>
            <a:fillRect/>
          </a:stretch>
        </p:blipFill>
        <p:spPr>
          <a:xfrm>
            <a:off x="641250" y="1460913"/>
            <a:ext cx="3332525" cy="2221675"/>
          </a:xfrm>
          <a:prstGeom prst="rect">
            <a:avLst/>
          </a:prstGeom>
          <a:noFill/>
          <a:ln>
            <a:noFill/>
          </a:ln>
        </p:spPr>
      </p:pic>
      <p:pic>
        <p:nvPicPr>
          <p:cNvPr id="916" name="Google Shape;916;p94"/>
          <p:cNvPicPr preferRelativeResize="0"/>
          <p:nvPr/>
        </p:nvPicPr>
        <p:blipFill>
          <a:blip r:embed="rId4">
            <a:alphaModFix/>
          </a:blip>
          <a:stretch>
            <a:fillRect/>
          </a:stretch>
        </p:blipFill>
        <p:spPr>
          <a:xfrm>
            <a:off x="5401425" y="852500"/>
            <a:ext cx="3095625" cy="34385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Differences in analysis approach</a:t>
            </a:r>
            <a:endParaRPr/>
          </a:p>
        </p:txBody>
      </p:sp>
      <p:sp>
        <p:nvSpPr>
          <p:cNvPr id="942" name="Google Shape;942;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r>
              <a:rPr lang="en-US" dirty="0"/>
              <a:t>Does the length of the analysis window influence whether the effect is found or not?</a:t>
            </a:r>
          </a:p>
          <a:p>
            <a:pPr lvl="1" indent="-355600">
              <a:buSzPts val="2000"/>
            </a:pPr>
            <a:r>
              <a:rPr lang="en-US" sz="2000" dirty="0"/>
              <a:t>This is a choice that can happen </a:t>
            </a:r>
            <a:r>
              <a:rPr lang="en-US" sz="2000" i="1" dirty="0"/>
              <a:t>after</a:t>
            </a:r>
            <a:r>
              <a:rPr lang="en-US" sz="2000" dirty="0"/>
              <a:t> the data has been collected</a:t>
            </a:r>
          </a:p>
          <a:p>
            <a:pPr marL="0" lvl="0" indent="0" algn="l" rtl="0">
              <a:spcBef>
                <a:spcPts val="1600"/>
              </a:spcBef>
              <a:spcAft>
                <a:spcPts val="1600"/>
              </a:spcAft>
              <a:buNone/>
            </a:pPr>
            <a:endParaRPr dirty="0"/>
          </a:p>
        </p:txBody>
      </p:sp>
      <p:pic>
        <p:nvPicPr>
          <p:cNvPr id="943" name="Google Shape;943;p97"/>
          <p:cNvPicPr preferRelativeResize="0"/>
          <p:nvPr/>
        </p:nvPicPr>
        <p:blipFill rotWithShape="1">
          <a:blip r:embed="rId3">
            <a:alphaModFix/>
          </a:blip>
          <a:srcRect r="17081"/>
          <a:stretch/>
        </p:blipFill>
        <p:spPr>
          <a:xfrm>
            <a:off x="2512225" y="2469675"/>
            <a:ext cx="3279626" cy="2543800"/>
          </a:xfrm>
          <a:prstGeom prst="rect">
            <a:avLst/>
          </a:prstGeom>
          <a:noFill/>
          <a:ln>
            <a:noFill/>
          </a:ln>
        </p:spPr>
      </p:pic>
      <p:sp>
        <p:nvSpPr>
          <p:cNvPr id="944" name="Google Shape;944;p97"/>
          <p:cNvSpPr txBox="1"/>
          <p:nvPr/>
        </p:nvSpPr>
        <p:spPr>
          <a:xfrm>
            <a:off x="5878175" y="4146025"/>
            <a:ext cx="3331500" cy="70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000">
                <a:solidFill>
                  <a:srgbClr val="4A86E8"/>
                </a:solidFill>
              </a:rPr>
              <a:t>Actual time presented</a:t>
            </a:r>
            <a:endParaRPr sz="2000">
              <a:solidFill>
                <a:srgbClr val="4A86E8"/>
              </a:solidFill>
            </a:endParaRPr>
          </a:p>
          <a:p>
            <a:pPr marL="0" marR="0" lvl="0" indent="0" algn="ctr" rtl="0">
              <a:lnSpc>
                <a:spcPct val="100000"/>
              </a:lnSpc>
              <a:spcBef>
                <a:spcPts val="0"/>
              </a:spcBef>
              <a:spcAft>
                <a:spcPts val="0"/>
              </a:spcAft>
              <a:buNone/>
            </a:pPr>
            <a:r>
              <a:rPr lang="en" sz="2000"/>
              <a:t>≠</a:t>
            </a:r>
            <a:endParaRPr sz="2000"/>
          </a:p>
          <a:p>
            <a:pPr marL="0" marR="0" lvl="0" indent="0" algn="ctr" rtl="0">
              <a:lnSpc>
                <a:spcPct val="100000"/>
              </a:lnSpc>
              <a:spcBef>
                <a:spcPts val="0"/>
              </a:spcBef>
              <a:spcAft>
                <a:spcPts val="0"/>
              </a:spcAft>
              <a:buNone/>
            </a:pPr>
            <a:r>
              <a:rPr lang="en" sz="2000">
                <a:solidFill>
                  <a:srgbClr val="FF0000"/>
                </a:solidFill>
              </a:rPr>
              <a:t>Analyzed time window</a:t>
            </a: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marR="0" lvl="0" indent="0" algn="ctr" rtl="0">
              <a:lnSpc>
                <a:spcPct val="100000"/>
              </a:lnSpc>
              <a:spcBef>
                <a:spcPts val="0"/>
              </a:spcBef>
              <a:spcAft>
                <a:spcPts val="0"/>
              </a:spcAft>
              <a:buNone/>
            </a:pPr>
            <a:endParaRPr sz="2000">
              <a:solidFill>
                <a:srgbClr val="FF0000"/>
              </a:solidFill>
            </a:endParaRPr>
          </a:p>
          <a:p>
            <a:pPr marL="0" lvl="0" indent="0" algn="l" rtl="0">
              <a:spcBef>
                <a:spcPts val="0"/>
              </a:spcBef>
              <a:spcAft>
                <a:spcPts val="0"/>
              </a:spcAft>
              <a:buNone/>
            </a:pPr>
            <a:endParaRPr sz="2000">
              <a:solidFill>
                <a:srgbClr val="FF0000"/>
              </a:solidFill>
            </a:endParaRPr>
          </a:p>
        </p:txBody>
      </p:sp>
      <p:sp>
        <p:nvSpPr>
          <p:cNvPr id="945" name="Google Shape;945;p97"/>
          <p:cNvSpPr/>
          <p:nvPr/>
        </p:nvSpPr>
        <p:spPr>
          <a:xfrm>
            <a:off x="3297334" y="3725604"/>
            <a:ext cx="2368800" cy="555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7"/>
          <p:cNvSpPr/>
          <p:nvPr/>
        </p:nvSpPr>
        <p:spPr>
          <a:xfrm>
            <a:off x="3297334" y="3560218"/>
            <a:ext cx="528000" cy="555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7"/>
          <p:cNvSpPr/>
          <p:nvPr/>
        </p:nvSpPr>
        <p:spPr>
          <a:xfrm>
            <a:off x="4496163" y="4801766"/>
            <a:ext cx="528000" cy="182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7"/>
          <p:cNvSpPr/>
          <p:nvPr/>
        </p:nvSpPr>
        <p:spPr>
          <a:xfrm>
            <a:off x="3283804" y="2629133"/>
            <a:ext cx="2429700" cy="1827300"/>
          </a:xfrm>
          <a:prstGeom prst="rect">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7"/>
          <p:cNvSpPr/>
          <p:nvPr/>
        </p:nvSpPr>
        <p:spPr>
          <a:xfrm>
            <a:off x="3283801" y="2629125"/>
            <a:ext cx="1288200" cy="1827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7"/>
          <p:cNvSpPr txBox="1"/>
          <p:nvPr/>
        </p:nvSpPr>
        <p:spPr>
          <a:xfrm>
            <a:off x="0" y="4703625"/>
            <a:ext cx="33603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Adapted from Law &amp; Edwards, 2015</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Differences in analysis approach</a:t>
            </a:r>
            <a:endParaRPr/>
          </a:p>
        </p:txBody>
      </p:sp>
      <p:sp>
        <p:nvSpPr>
          <p:cNvPr id="956" name="Google Shape;956;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r>
              <a:rPr lang="en-US" dirty="0"/>
              <a:t>Does the length of the analysis window influence whether the effect is found or not?</a:t>
            </a:r>
          </a:p>
          <a:p>
            <a:pPr lvl="1" indent="-355600">
              <a:buSzPts val="2000"/>
            </a:pPr>
            <a:r>
              <a:rPr lang="en-US" sz="2000" dirty="0"/>
              <a:t>This is a choice that can happen </a:t>
            </a:r>
            <a:r>
              <a:rPr lang="en-US" sz="2000" i="1" dirty="0"/>
              <a:t>after</a:t>
            </a:r>
            <a:r>
              <a:rPr lang="en-US" sz="2000" dirty="0"/>
              <a:t> the data has been collected</a:t>
            </a:r>
          </a:p>
          <a:p>
            <a:pPr marL="0" lvl="0" indent="0" algn="l" rtl="0">
              <a:spcBef>
                <a:spcPts val="1600"/>
              </a:spcBef>
              <a:spcAft>
                <a:spcPts val="0"/>
              </a:spcAft>
              <a:buNone/>
            </a:pPr>
            <a:endParaRPr dirty="0"/>
          </a:p>
          <a:p>
            <a:pPr marL="457200" lvl="0" indent="-355600" algn="l" rtl="0">
              <a:spcBef>
                <a:spcPts val="1600"/>
              </a:spcBef>
              <a:spcAft>
                <a:spcPts val="0"/>
              </a:spcAft>
              <a:buSzPts val="2000"/>
              <a:buChar char="●"/>
            </a:pPr>
            <a:r>
              <a:rPr lang="en" dirty="0"/>
              <a:t>We’re not accusing anyone of misconduct!</a:t>
            </a:r>
            <a:endParaRPr dirty="0"/>
          </a:p>
          <a:p>
            <a:pPr marL="914400" lvl="1" indent="-355600" algn="l" rtl="0">
              <a:spcBef>
                <a:spcPts val="0"/>
              </a:spcBef>
              <a:spcAft>
                <a:spcPts val="0"/>
              </a:spcAft>
              <a:buSzPts val="2000"/>
              <a:buChar char="○"/>
            </a:pPr>
            <a:r>
              <a:rPr lang="en" sz="2000" dirty="0"/>
              <a:t>Trying to determine what influence these choices may have</a:t>
            </a:r>
            <a:endParaRPr sz="2000" dirty="0"/>
          </a:p>
          <a:p>
            <a:pPr marL="914400" lvl="1" indent="-355600" algn="l" rtl="0">
              <a:spcBef>
                <a:spcPts val="0"/>
              </a:spcBef>
              <a:spcAft>
                <a:spcPts val="0"/>
              </a:spcAft>
              <a:buSzPts val="2000"/>
              <a:buChar char="○"/>
            </a:pPr>
            <a:r>
              <a:rPr lang="en" sz="2000" dirty="0"/>
              <a:t>Influence on developmental change or lack thereof?</a:t>
            </a:r>
            <a:endParaRPr dirty="0"/>
          </a:p>
          <a:p>
            <a:pPr marL="0" lvl="0" indent="0" algn="l" rtl="0">
              <a:spcBef>
                <a:spcPts val="1600"/>
              </a:spcBef>
              <a:spcAft>
                <a:spcPts val="1600"/>
              </a:spcAft>
              <a:buNone/>
            </a:pPr>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99"/>
          <p:cNvSpPr txBox="1"/>
          <p:nvPr/>
        </p:nvSpPr>
        <p:spPr>
          <a:xfrm>
            <a:off x="0" y="0"/>
            <a:ext cx="46797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u="sng">
                <a:solidFill>
                  <a:schemeClr val="dk1"/>
                </a:solidFill>
              </a:rPr>
              <a:t>Post-naming phase window analyzed</a:t>
            </a:r>
            <a:endParaRPr sz="2000" b="1" u="sng"/>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00"/>
          <p:cNvSpPr txBox="1"/>
          <p:nvPr/>
        </p:nvSpPr>
        <p:spPr>
          <a:xfrm>
            <a:off x="0" y="0"/>
            <a:ext cx="46797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u="sng">
                <a:solidFill>
                  <a:schemeClr val="dk1"/>
                </a:solidFill>
              </a:rPr>
              <a:t>Post-naming phase window analyzed</a:t>
            </a:r>
            <a:endParaRPr sz="2000" b="1" u="sng"/>
          </a:p>
        </p:txBody>
      </p:sp>
      <p:pic>
        <p:nvPicPr>
          <p:cNvPr id="967" name="Google Shape;967;p100"/>
          <p:cNvPicPr preferRelativeResize="0"/>
          <p:nvPr/>
        </p:nvPicPr>
        <p:blipFill>
          <a:blip r:embed="rId3">
            <a:alphaModFix/>
          </a:blip>
          <a:stretch>
            <a:fillRect/>
          </a:stretch>
        </p:blipFill>
        <p:spPr>
          <a:xfrm>
            <a:off x="2976125" y="708300"/>
            <a:ext cx="5782560" cy="4130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01"/>
          <p:cNvSpPr txBox="1"/>
          <p:nvPr/>
        </p:nvSpPr>
        <p:spPr>
          <a:xfrm>
            <a:off x="0" y="0"/>
            <a:ext cx="46797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u="sng">
                <a:solidFill>
                  <a:schemeClr val="dk1"/>
                </a:solidFill>
              </a:rPr>
              <a:t>Post-naming phase window analyzed</a:t>
            </a:r>
            <a:endParaRPr sz="2000" b="1" u="sng"/>
          </a:p>
        </p:txBody>
      </p:sp>
      <p:pic>
        <p:nvPicPr>
          <p:cNvPr id="973" name="Google Shape;973;p101"/>
          <p:cNvPicPr preferRelativeResize="0"/>
          <p:nvPr/>
        </p:nvPicPr>
        <p:blipFill>
          <a:blip r:embed="rId3">
            <a:alphaModFix/>
          </a:blip>
          <a:stretch>
            <a:fillRect/>
          </a:stretch>
        </p:blipFill>
        <p:spPr>
          <a:xfrm>
            <a:off x="2976125" y="708300"/>
            <a:ext cx="5782560" cy="4130400"/>
          </a:xfrm>
          <a:prstGeom prst="rect">
            <a:avLst/>
          </a:prstGeom>
          <a:noFill/>
          <a:ln>
            <a:noFill/>
          </a:ln>
        </p:spPr>
      </p:pic>
      <p:sp>
        <p:nvSpPr>
          <p:cNvPr id="974" name="Google Shape;974;p101"/>
          <p:cNvSpPr txBox="1"/>
          <p:nvPr/>
        </p:nvSpPr>
        <p:spPr>
          <a:xfrm>
            <a:off x="105375" y="1060400"/>
            <a:ext cx="3039300" cy="343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i="1">
                <a:solidFill>
                  <a:srgbClr val="000000"/>
                </a:solidFill>
              </a:rPr>
              <a:t>g</a:t>
            </a:r>
            <a:r>
              <a:rPr lang="en" sz="2000">
                <a:solidFill>
                  <a:srgbClr val="000000"/>
                </a:solidFill>
              </a:rPr>
              <a:t> = -0.26</a:t>
            </a:r>
            <a:endParaRPr sz="2000">
              <a:solidFill>
                <a:srgbClr val="000000"/>
              </a:solidFill>
            </a:endParaRPr>
          </a:p>
          <a:p>
            <a:pPr marL="0" lvl="0" indent="0" algn="l" rtl="0">
              <a:spcBef>
                <a:spcPts val="0"/>
              </a:spcBef>
              <a:spcAft>
                <a:spcPts val="0"/>
              </a:spcAft>
              <a:buNone/>
            </a:pPr>
            <a:r>
              <a:rPr lang="en" sz="2000">
                <a:solidFill>
                  <a:srgbClr val="000000"/>
                </a:solidFill>
              </a:rPr>
              <a:t>SE = 0.06, </a:t>
            </a:r>
            <a:endParaRPr sz="2000">
              <a:solidFill>
                <a:srgbClr val="000000"/>
              </a:solidFill>
            </a:endParaRPr>
          </a:p>
          <a:p>
            <a:pPr marL="0" lvl="0" indent="0" algn="l" rtl="0">
              <a:spcBef>
                <a:spcPts val="0"/>
              </a:spcBef>
              <a:spcAft>
                <a:spcPts val="0"/>
              </a:spcAft>
              <a:buNone/>
            </a:pPr>
            <a:r>
              <a:rPr lang="en" sz="2000">
                <a:solidFill>
                  <a:srgbClr val="000000"/>
                </a:solidFill>
              </a:rPr>
              <a:t>95% CI[-0.377, -0.148]</a:t>
            </a: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endParaRPr sz="2000">
              <a:solidFill>
                <a:srgbClr val="000000"/>
              </a:solidFill>
            </a:endParaRPr>
          </a:p>
          <a:p>
            <a:pPr marL="0" lvl="0" indent="0" algn="l" rtl="0">
              <a:spcBef>
                <a:spcPts val="0"/>
              </a:spcBef>
              <a:spcAft>
                <a:spcPts val="0"/>
              </a:spcAft>
              <a:buNone/>
            </a:pPr>
            <a:r>
              <a:rPr lang="en" sz="2000">
                <a:solidFill>
                  <a:srgbClr val="000000"/>
                </a:solidFill>
              </a:rPr>
              <a:t>Related to mispronunciation sensitivity</a:t>
            </a:r>
            <a:endParaRPr sz="2000">
              <a:solidFill>
                <a:srgbClr val="00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02"/>
          <p:cNvSpPr txBox="1"/>
          <p:nvPr/>
        </p:nvSpPr>
        <p:spPr>
          <a:xfrm>
            <a:off x="0" y="0"/>
            <a:ext cx="46797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u="sng">
                <a:solidFill>
                  <a:schemeClr val="dk1"/>
                </a:solidFill>
              </a:rPr>
              <a:t>Post-naming phase window analyzed</a:t>
            </a:r>
            <a:endParaRPr sz="2000" b="1" u="sng"/>
          </a:p>
        </p:txBody>
      </p:sp>
      <p:pic>
        <p:nvPicPr>
          <p:cNvPr id="980" name="Google Shape;980;p102"/>
          <p:cNvPicPr preferRelativeResize="0"/>
          <p:nvPr/>
        </p:nvPicPr>
        <p:blipFill>
          <a:blip r:embed="rId3">
            <a:alphaModFix/>
          </a:blip>
          <a:stretch>
            <a:fillRect/>
          </a:stretch>
        </p:blipFill>
        <p:spPr>
          <a:xfrm>
            <a:off x="161238" y="400225"/>
            <a:ext cx="8821524" cy="4130400"/>
          </a:xfrm>
          <a:prstGeom prst="rect">
            <a:avLst/>
          </a:prstGeom>
          <a:noFill/>
          <a:ln>
            <a:noFill/>
          </a:ln>
        </p:spPr>
      </p:pic>
      <p:sp>
        <p:nvSpPr>
          <p:cNvPr id="981" name="Google Shape;981;p102"/>
          <p:cNvSpPr txBox="1"/>
          <p:nvPr/>
        </p:nvSpPr>
        <p:spPr>
          <a:xfrm>
            <a:off x="0" y="4547575"/>
            <a:ext cx="9144000" cy="5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chemeClr val="dk1"/>
                </a:solidFill>
              </a:rPr>
              <a:t>Related to mispronunciation sensitivity development</a:t>
            </a:r>
            <a:endParaRPr sz="19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103"/>
          <p:cNvPicPr preferRelativeResize="0"/>
          <p:nvPr/>
        </p:nvPicPr>
        <p:blipFill rotWithShape="1">
          <a:blip r:embed="rId3">
            <a:alphaModFix/>
          </a:blip>
          <a:srcRect r="75174" b="34058"/>
          <a:stretch/>
        </p:blipFill>
        <p:spPr>
          <a:xfrm>
            <a:off x="2448550" y="1298952"/>
            <a:ext cx="2845800" cy="3275525"/>
          </a:xfrm>
          <a:prstGeom prst="rect">
            <a:avLst/>
          </a:prstGeom>
          <a:noFill/>
          <a:ln>
            <a:noFill/>
          </a:ln>
        </p:spPr>
      </p:pic>
      <p:sp>
        <p:nvSpPr>
          <p:cNvPr id="987" name="Google Shape;987;p103"/>
          <p:cNvSpPr txBox="1"/>
          <p:nvPr/>
        </p:nvSpPr>
        <p:spPr>
          <a:xfrm>
            <a:off x="0" y="0"/>
            <a:ext cx="56493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u="sng">
                <a:solidFill>
                  <a:schemeClr val="dk1"/>
                </a:solidFill>
              </a:rPr>
              <a:t>Influence of choices made for data analysis</a:t>
            </a:r>
            <a:endParaRPr sz="2000" b="1" u="sng">
              <a:solidFill>
                <a:schemeClr val="dk1"/>
              </a:solidFill>
            </a:endParaRPr>
          </a:p>
        </p:txBody>
      </p:sp>
      <p:pic>
        <p:nvPicPr>
          <p:cNvPr id="988" name="Google Shape;988;p103"/>
          <p:cNvPicPr preferRelativeResize="0"/>
          <p:nvPr/>
        </p:nvPicPr>
        <p:blipFill>
          <a:blip r:embed="rId4">
            <a:alphaModFix/>
          </a:blip>
          <a:stretch>
            <a:fillRect/>
          </a:stretch>
        </p:blipFill>
        <p:spPr>
          <a:xfrm>
            <a:off x="156175" y="583800"/>
            <a:ext cx="2657999" cy="1709424"/>
          </a:xfrm>
          <a:prstGeom prst="rect">
            <a:avLst/>
          </a:prstGeom>
          <a:noFill/>
          <a:ln>
            <a:noFill/>
          </a:ln>
        </p:spPr>
      </p:pic>
      <p:sp>
        <p:nvSpPr>
          <p:cNvPr id="989" name="Google Shape;989;p103"/>
          <p:cNvSpPr txBox="1"/>
          <p:nvPr/>
        </p:nvSpPr>
        <p:spPr>
          <a:xfrm>
            <a:off x="3014425" y="5838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Law &amp; Edwards, 2015</a:t>
            </a:r>
            <a:endParaRPr/>
          </a:p>
        </p:txBody>
      </p:sp>
      <p:sp>
        <p:nvSpPr>
          <p:cNvPr id="990" name="Google Shape;990;p103"/>
          <p:cNvSpPr txBox="1"/>
          <p:nvPr/>
        </p:nvSpPr>
        <p:spPr>
          <a:xfrm>
            <a:off x="228975" y="31936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Growth Curve Analysis</a:t>
            </a:r>
            <a:endParaRPr/>
          </a:p>
          <a:p>
            <a:pPr marL="0" lvl="0" indent="0" algn="l" rtl="0">
              <a:spcBef>
                <a:spcPts val="0"/>
              </a:spcBef>
              <a:spcAft>
                <a:spcPts val="0"/>
              </a:spcAft>
              <a:buNone/>
            </a:pPr>
            <a:r>
              <a:rPr lang="en"/>
              <a:t>Mirman et al., 2008</a:t>
            </a:r>
            <a:endParaRPr/>
          </a:p>
        </p:txBody>
      </p:sp>
      <p:sp>
        <p:nvSpPr>
          <p:cNvPr id="991" name="Google Shape;991;p103"/>
          <p:cNvSpPr/>
          <p:nvPr/>
        </p:nvSpPr>
        <p:spPr>
          <a:xfrm>
            <a:off x="94850" y="474300"/>
            <a:ext cx="5238300" cy="460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2002963" y="151350"/>
            <a:ext cx="5138076" cy="3425374"/>
          </a:xfrm>
          <a:prstGeom prst="rect">
            <a:avLst/>
          </a:prstGeom>
          <a:noFill/>
          <a:ln>
            <a:noFill/>
          </a:ln>
        </p:spPr>
      </p:pic>
      <p:sp>
        <p:nvSpPr>
          <p:cNvPr id="117" name="Google Shape;117;p21"/>
          <p:cNvSpPr txBox="1"/>
          <p:nvPr/>
        </p:nvSpPr>
        <p:spPr>
          <a:xfrm>
            <a:off x="466225" y="2115150"/>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Milk</a:t>
            </a:r>
            <a:endParaRPr sz="3600"/>
          </a:p>
          <a:p>
            <a:pPr marL="0" lvl="0" indent="0" algn="ctr" rtl="0">
              <a:spcBef>
                <a:spcPts val="0"/>
              </a:spcBef>
              <a:spcAft>
                <a:spcPts val="0"/>
              </a:spcAft>
              <a:buNone/>
            </a:pPr>
            <a:r>
              <a:rPr lang="en" sz="3600"/>
              <a:t>/mɪlk/</a:t>
            </a:r>
            <a:endParaRPr sz="3600"/>
          </a:p>
        </p:txBody>
      </p:sp>
      <p:sp>
        <p:nvSpPr>
          <p:cNvPr id="118" name="Google Shape;118;p21"/>
          <p:cNvSpPr txBox="1"/>
          <p:nvPr/>
        </p:nvSpPr>
        <p:spPr>
          <a:xfrm>
            <a:off x="6969775" y="2343450"/>
            <a:ext cx="1536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t>Bilk</a:t>
            </a:r>
            <a:endParaRPr sz="3600"/>
          </a:p>
          <a:p>
            <a:pPr marL="0" lvl="0" indent="0" algn="ctr" rtl="0">
              <a:spcBef>
                <a:spcPts val="0"/>
              </a:spcBef>
              <a:spcAft>
                <a:spcPts val="0"/>
              </a:spcAft>
              <a:buNone/>
            </a:pPr>
            <a:r>
              <a:rPr lang="en" sz="3600"/>
              <a:t>/bɪlk/</a:t>
            </a:r>
            <a:endParaRPr sz="3600"/>
          </a:p>
        </p:txBody>
      </p:sp>
      <p:cxnSp>
        <p:nvCxnSpPr>
          <p:cNvPr id="119" name="Google Shape;119;p21"/>
          <p:cNvCxnSpPr/>
          <p:nvPr/>
        </p:nvCxnSpPr>
        <p:spPr>
          <a:xfrm rot="10800000" flipH="1">
            <a:off x="7154150" y="2195700"/>
            <a:ext cx="1211400" cy="1593900"/>
          </a:xfrm>
          <a:prstGeom prst="straightConnector1">
            <a:avLst/>
          </a:prstGeom>
          <a:noFill/>
          <a:ln w="38100" cap="flat" cmpd="sng">
            <a:solidFill>
              <a:srgbClr val="FF0000"/>
            </a:solidFill>
            <a:prstDash val="solid"/>
            <a:round/>
            <a:headEnd type="none" w="med" len="med"/>
            <a:tailEnd type="none" w="med" len="med"/>
          </a:ln>
        </p:spPr>
      </p:cxnSp>
      <p:cxnSp>
        <p:nvCxnSpPr>
          <p:cNvPr id="120" name="Google Shape;120;p21"/>
          <p:cNvCxnSpPr/>
          <p:nvPr/>
        </p:nvCxnSpPr>
        <p:spPr>
          <a:xfrm rot="10800000">
            <a:off x="7154150" y="2271900"/>
            <a:ext cx="1211400" cy="15939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4"/>
          <p:cNvSpPr/>
          <p:nvPr/>
        </p:nvSpPr>
        <p:spPr>
          <a:xfrm>
            <a:off x="94850" y="474300"/>
            <a:ext cx="5238300" cy="460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04"/>
          <p:cNvSpPr/>
          <p:nvPr/>
        </p:nvSpPr>
        <p:spPr>
          <a:xfrm>
            <a:off x="5333150" y="474300"/>
            <a:ext cx="3757200" cy="460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8" name="Google Shape;998;p104"/>
          <p:cNvPicPr preferRelativeResize="0"/>
          <p:nvPr/>
        </p:nvPicPr>
        <p:blipFill rotWithShape="1">
          <a:blip r:embed="rId3">
            <a:alphaModFix/>
          </a:blip>
          <a:srcRect r="75174" b="34058"/>
          <a:stretch/>
        </p:blipFill>
        <p:spPr>
          <a:xfrm>
            <a:off x="2448550" y="1298952"/>
            <a:ext cx="2845800" cy="3275525"/>
          </a:xfrm>
          <a:prstGeom prst="rect">
            <a:avLst/>
          </a:prstGeom>
          <a:noFill/>
          <a:ln>
            <a:noFill/>
          </a:ln>
        </p:spPr>
      </p:pic>
      <p:sp>
        <p:nvSpPr>
          <p:cNvPr id="999" name="Google Shape;999;p104"/>
          <p:cNvSpPr txBox="1"/>
          <p:nvPr/>
        </p:nvSpPr>
        <p:spPr>
          <a:xfrm>
            <a:off x="0" y="0"/>
            <a:ext cx="5649300" cy="7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u="sng">
                <a:solidFill>
                  <a:schemeClr val="dk1"/>
                </a:solidFill>
              </a:rPr>
              <a:t>Influence of choices made for data analysis</a:t>
            </a:r>
            <a:endParaRPr sz="2000" b="1" u="sng">
              <a:solidFill>
                <a:schemeClr val="dk1"/>
              </a:solidFill>
            </a:endParaRPr>
          </a:p>
        </p:txBody>
      </p:sp>
      <p:pic>
        <p:nvPicPr>
          <p:cNvPr id="1000" name="Google Shape;1000;p104"/>
          <p:cNvPicPr preferRelativeResize="0"/>
          <p:nvPr/>
        </p:nvPicPr>
        <p:blipFill>
          <a:blip r:embed="rId4">
            <a:alphaModFix/>
          </a:blip>
          <a:stretch>
            <a:fillRect/>
          </a:stretch>
        </p:blipFill>
        <p:spPr>
          <a:xfrm>
            <a:off x="156175" y="583800"/>
            <a:ext cx="2657999" cy="1709424"/>
          </a:xfrm>
          <a:prstGeom prst="rect">
            <a:avLst/>
          </a:prstGeom>
          <a:noFill/>
          <a:ln>
            <a:noFill/>
          </a:ln>
        </p:spPr>
      </p:pic>
      <p:sp>
        <p:nvSpPr>
          <p:cNvPr id="1001" name="Google Shape;1001;p104"/>
          <p:cNvSpPr txBox="1"/>
          <p:nvPr/>
        </p:nvSpPr>
        <p:spPr>
          <a:xfrm>
            <a:off x="3014425" y="5838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Law &amp; Edwards, 2015</a:t>
            </a:r>
            <a:endParaRPr/>
          </a:p>
        </p:txBody>
      </p:sp>
      <p:sp>
        <p:nvSpPr>
          <p:cNvPr id="1002" name="Google Shape;1002;p104"/>
          <p:cNvSpPr txBox="1"/>
          <p:nvPr/>
        </p:nvSpPr>
        <p:spPr>
          <a:xfrm>
            <a:off x="228975" y="3193600"/>
            <a:ext cx="2088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Growth Curve Analysis</a:t>
            </a:r>
            <a:endParaRPr/>
          </a:p>
          <a:p>
            <a:pPr marL="0" lvl="0" indent="0" algn="l" rtl="0">
              <a:spcBef>
                <a:spcPts val="0"/>
              </a:spcBef>
              <a:spcAft>
                <a:spcPts val="0"/>
              </a:spcAft>
              <a:buNone/>
            </a:pPr>
            <a:r>
              <a:rPr lang="en"/>
              <a:t>Mirman et al., 2008</a:t>
            </a:r>
            <a:endParaRPr/>
          </a:p>
        </p:txBody>
      </p:sp>
      <p:pic>
        <p:nvPicPr>
          <p:cNvPr id="1003" name="Google Shape;1003;p104"/>
          <p:cNvPicPr preferRelativeResize="0"/>
          <p:nvPr/>
        </p:nvPicPr>
        <p:blipFill>
          <a:blip r:embed="rId5">
            <a:alphaModFix/>
          </a:blip>
          <a:stretch>
            <a:fillRect/>
          </a:stretch>
        </p:blipFill>
        <p:spPr>
          <a:xfrm>
            <a:off x="5446750" y="1165500"/>
            <a:ext cx="3544850" cy="2479264"/>
          </a:xfrm>
          <a:prstGeom prst="rect">
            <a:avLst/>
          </a:prstGeom>
          <a:noFill/>
          <a:ln>
            <a:noFill/>
          </a:ln>
        </p:spPr>
      </p:pic>
      <p:sp>
        <p:nvSpPr>
          <p:cNvPr id="1004" name="Google Shape;1004;p104"/>
          <p:cNvSpPr txBox="1"/>
          <p:nvPr/>
        </p:nvSpPr>
        <p:spPr>
          <a:xfrm>
            <a:off x="6175175" y="784500"/>
            <a:ext cx="24570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Von Holzen &amp; Mani, 2012</a:t>
            </a:r>
            <a:endParaRPr/>
          </a:p>
        </p:txBody>
      </p:sp>
      <p:sp>
        <p:nvSpPr>
          <p:cNvPr id="1005" name="Google Shape;1005;p104"/>
          <p:cNvSpPr txBox="1"/>
          <p:nvPr/>
        </p:nvSpPr>
        <p:spPr>
          <a:xfrm>
            <a:off x="5872775" y="3841400"/>
            <a:ext cx="30618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Cluster Based Permutation Analysis</a:t>
            </a:r>
            <a:endParaRPr/>
          </a:p>
          <a:p>
            <a:pPr marL="0" lvl="0" indent="0" algn="l" rtl="0">
              <a:spcBef>
                <a:spcPts val="0"/>
              </a:spcBef>
              <a:spcAft>
                <a:spcPts val="0"/>
              </a:spcAft>
              <a:buNone/>
            </a:pPr>
            <a:r>
              <a:rPr lang="en"/>
              <a:t>Maris &amp; Oostenveld, 2007</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05"/>
          <p:cNvSpPr txBox="1">
            <a:spLocks noGrp="1"/>
          </p:cNvSpPr>
          <p:nvPr>
            <p:ph type="body" idx="1"/>
          </p:nvPr>
        </p:nvSpPr>
        <p:spPr>
          <a:xfrm>
            <a:off x="311700" y="238075"/>
            <a:ext cx="8520600" cy="4700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dirty="0"/>
              <a:t>Theoretical insights</a:t>
            </a:r>
            <a:endParaRPr dirty="0"/>
          </a:p>
          <a:p>
            <a:pPr marL="914400" lvl="1" indent="-342900" algn="l" rtl="0">
              <a:spcBef>
                <a:spcPts val="0"/>
              </a:spcBef>
              <a:spcAft>
                <a:spcPts val="0"/>
              </a:spcAft>
              <a:buSzPts val="1800"/>
              <a:buChar char="○"/>
            </a:pPr>
            <a:r>
              <a:rPr lang="en" dirty="0"/>
              <a:t>Mispronunciation sensitivity is robust</a:t>
            </a:r>
            <a:endParaRPr dirty="0"/>
          </a:p>
          <a:p>
            <a:pPr marL="914400" lvl="1" indent="-342900" algn="l" rtl="0">
              <a:spcBef>
                <a:spcPts val="0"/>
              </a:spcBef>
              <a:spcAft>
                <a:spcPts val="0"/>
              </a:spcAft>
              <a:buSzPts val="1800"/>
              <a:buChar char="○"/>
            </a:pPr>
            <a:r>
              <a:rPr lang="en" dirty="0"/>
              <a:t>Does not change with age</a:t>
            </a:r>
            <a:endParaRPr dirty="0"/>
          </a:p>
          <a:p>
            <a:pPr marL="914400" lvl="1" indent="-342900" algn="l" rtl="0">
              <a:spcBef>
                <a:spcPts val="0"/>
              </a:spcBef>
              <a:spcAft>
                <a:spcPts val="0"/>
              </a:spcAft>
              <a:buSzPts val="1800"/>
              <a:buChar char="○"/>
            </a:pPr>
            <a:r>
              <a:rPr lang="en" dirty="0"/>
              <a:t>Infants are sensitive to mispronunciation size</a:t>
            </a:r>
            <a:endParaRPr dirty="0"/>
          </a:p>
          <a:p>
            <a:pPr marL="914400" lvl="1" indent="-342900" algn="l" rtl="0">
              <a:spcBef>
                <a:spcPts val="0"/>
              </a:spcBef>
              <a:spcAft>
                <a:spcPts val="0"/>
              </a:spcAft>
              <a:buSzPts val="1800"/>
              <a:buChar char="○"/>
            </a:pPr>
            <a:r>
              <a:rPr lang="en" dirty="0"/>
              <a:t>Mispronunciation sensitivity </a:t>
            </a:r>
            <a:r>
              <a:rPr lang="en-US" dirty="0"/>
              <a:t>decreases with phoneme position in word</a:t>
            </a:r>
          </a:p>
          <a:p>
            <a:pPr lvl="1"/>
            <a:r>
              <a:rPr lang="en-US" dirty="0"/>
              <a:t>Similar sensitivity to consonant and vowel mispronunciations</a:t>
            </a:r>
          </a:p>
          <a:p>
            <a:pPr lvl="2">
              <a:buChar char="○"/>
            </a:pPr>
            <a:r>
              <a:rPr lang="en-US" dirty="0"/>
              <a:t>Increases with age for vowel mispronunciations</a:t>
            </a:r>
          </a:p>
          <a:p>
            <a:pPr lvl="2">
              <a:buChar char="○"/>
            </a:pPr>
            <a:r>
              <a:rPr lang="en-US" dirty="0"/>
              <a:t>Differences depending on language family</a:t>
            </a:r>
            <a:endParaRPr dirty="0"/>
          </a:p>
          <a:p>
            <a:pPr marL="0" marR="0" lvl="0" indent="0" algn="l" rtl="0">
              <a:lnSpc>
                <a:spcPct val="115000"/>
              </a:lnSpc>
              <a:spcBef>
                <a:spcPts val="1600"/>
              </a:spcBef>
              <a:spcAft>
                <a:spcPts val="1600"/>
              </a:spcAft>
              <a:buNone/>
            </a:pPr>
            <a:endParaRPr dirty="0"/>
          </a:p>
        </p:txBody>
      </p:sp>
    </p:spTree>
    <p:extLst>
      <p:ext uri="{BB962C8B-B14F-4D97-AF65-F5344CB8AC3E}">
        <p14:creationId xmlns:p14="http://schemas.microsoft.com/office/powerpoint/2010/main" val="39621605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05"/>
          <p:cNvSpPr txBox="1">
            <a:spLocks noGrp="1"/>
          </p:cNvSpPr>
          <p:nvPr>
            <p:ph type="body" idx="1"/>
          </p:nvPr>
        </p:nvSpPr>
        <p:spPr>
          <a:xfrm>
            <a:off x="311700" y="238075"/>
            <a:ext cx="8520600" cy="4700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dirty="0"/>
              <a:t>Theoretical insights</a:t>
            </a:r>
            <a:endParaRPr dirty="0"/>
          </a:p>
          <a:p>
            <a:pPr marL="914400" lvl="1" indent="-342900" algn="l" rtl="0">
              <a:spcBef>
                <a:spcPts val="0"/>
              </a:spcBef>
              <a:spcAft>
                <a:spcPts val="0"/>
              </a:spcAft>
              <a:buSzPts val="1800"/>
              <a:buChar char="○"/>
            </a:pPr>
            <a:r>
              <a:rPr lang="en" dirty="0"/>
              <a:t>Mispronunciation sensitivity is robust</a:t>
            </a:r>
            <a:endParaRPr dirty="0"/>
          </a:p>
          <a:p>
            <a:pPr marL="914400" lvl="1" indent="-342900" algn="l" rtl="0">
              <a:spcBef>
                <a:spcPts val="0"/>
              </a:spcBef>
              <a:spcAft>
                <a:spcPts val="0"/>
              </a:spcAft>
              <a:buSzPts val="1800"/>
              <a:buChar char="○"/>
            </a:pPr>
            <a:r>
              <a:rPr lang="en" dirty="0"/>
              <a:t>Does not change with age</a:t>
            </a:r>
            <a:endParaRPr dirty="0"/>
          </a:p>
          <a:p>
            <a:pPr marL="914400" lvl="1" indent="-342900" algn="l" rtl="0">
              <a:spcBef>
                <a:spcPts val="0"/>
              </a:spcBef>
              <a:spcAft>
                <a:spcPts val="0"/>
              </a:spcAft>
              <a:buSzPts val="1800"/>
              <a:buChar char="○"/>
            </a:pPr>
            <a:r>
              <a:rPr lang="en" dirty="0"/>
              <a:t>Infants are sensitive to mispronunciation size</a:t>
            </a:r>
            <a:endParaRPr dirty="0"/>
          </a:p>
          <a:p>
            <a:pPr marL="914400" lvl="1" indent="-342900" algn="l" rtl="0">
              <a:spcBef>
                <a:spcPts val="0"/>
              </a:spcBef>
              <a:spcAft>
                <a:spcPts val="0"/>
              </a:spcAft>
              <a:buSzPts val="1800"/>
              <a:buChar char="○"/>
            </a:pPr>
            <a:r>
              <a:rPr lang="en" dirty="0"/>
              <a:t>Mispronunciation sensitivity </a:t>
            </a:r>
            <a:r>
              <a:rPr lang="en-US" dirty="0"/>
              <a:t>decreases with phoneme position in word</a:t>
            </a:r>
          </a:p>
          <a:p>
            <a:pPr lvl="1"/>
            <a:r>
              <a:rPr lang="en-US" dirty="0"/>
              <a:t>Similar sensitivity to consonant and vowel mispronunciations</a:t>
            </a:r>
          </a:p>
          <a:p>
            <a:pPr lvl="2">
              <a:buChar char="○"/>
            </a:pPr>
            <a:r>
              <a:rPr lang="en-US" dirty="0"/>
              <a:t>Increases with age for vowel mispronunciations</a:t>
            </a:r>
          </a:p>
          <a:p>
            <a:pPr lvl="2">
              <a:buChar char="○"/>
            </a:pPr>
            <a:r>
              <a:rPr lang="en-US" dirty="0"/>
              <a:t>Differences depending on language family</a:t>
            </a:r>
          </a:p>
          <a:p>
            <a:pPr lvl="0"/>
            <a:r>
              <a:rPr lang="en-US" dirty="0"/>
              <a:t>Why no developmental change?</a:t>
            </a:r>
          </a:p>
          <a:p>
            <a:pPr lvl="1"/>
            <a:r>
              <a:rPr lang="en-US" dirty="0"/>
              <a:t>Early specificity</a:t>
            </a:r>
          </a:p>
          <a:p>
            <a:pPr lvl="1"/>
            <a:r>
              <a:rPr lang="en-US" dirty="0"/>
              <a:t>Might be due to differences in data analysis approach</a:t>
            </a:r>
          </a:p>
          <a:p>
            <a:pPr lvl="2"/>
            <a:r>
              <a:rPr lang="en-US" dirty="0"/>
              <a:t>Wash out developmental effects</a:t>
            </a:r>
          </a:p>
          <a:p>
            <a:endParaRPr lang="en-US" dirty="0"/>
          </a:p>
          <a:p>
            <a:pPr lvl="2">
              <a:buChar char="○"/>
            </a:pPr>
            <a:endParaRPr dirty="0"/>
          </a:p>
          <a:p>
            <a:pPr marL="0" marR="0" lvl="0" indent="0" algn="l" rtl="0">
              <a:lnSpc>
                <a:spcPct val="115000"/>
              </a:lnSpc>
              <a:spcBef>
                <a:spcPts val="1600"/>
              </a:spcBef>
              <a:spcAft>
                <a:spcPts val="1600"/>
              </a:spcAft>
              <a:buNone/>
            </a:pPr>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05"/>
          <p:cNvSpPr txBox="1">
            <a:spLocks noGrp="1"/>
          </p:cNvSpPr>
          <p:nvPr>
            <p:ph type="body" idx="1"/>
          </p:nvPr>
        </p:nvSpPr>
        <p:spPr>
          <a:xfrm>
            <a:off x="311700" y="238075"/>
            <a:ext cx="8520600" cy="4700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dirty="0"/>
              <a:t>Theoretical insights</a:t>
            </a:r>
            <a:endParaRPr dirty="0"/>
          </a:p>
          <a:p>
            <a:pPr marL="914400" lvl="1" indent="-342900" algn="l" rtl="0">
              <a:spcBef>
                <a:spcPts val="0"/>
              </a:spcBef>
              <a:spcAft>
                <a:spcPts val="0"/>
              </a:spcAft>
              <a:buSzPts val="1800"/>
              <a:buChar char="○"/>
            </a:pPr>
            <a:r>
              <a:rPr lang="en" dirty="0"/>
              <a:t>Mispronunciation sensitivity is robust</a:t>
            </a:r>
            <a:endParaRPr dirty="0"/>
          </a:p>
          <a:p>
            <a:pPr marL="914400" lvl="1" indent="-342900" algn="l" rtl="0">
              <a:spcBef>
                <a:spcPts val="0"/>
              </a:spcBef>
              <a:spcAft>
                <a:spcPts val="0"/>
              </a:spcAft>
              <a:buSzPts val="1800"/>
              <a:buChar char="○"/>
            </a:pPr>
            <a:r>
              <a:rPr lang="en" dirty="0"/>
              <a:t>Does not change with age</a:t>
            </a:r>
            <a:endParaRPr dirty="0"/>
          </a:p>
          <a:p>
            <a:pPr marL="914400" lvl="1" indent="-342900" algn="l" rtl="0">
              <a:spcBef>
                <a:spcPts val="0"/>
              </a:spcBef>
              <a:spcAft>
                <a:spcPts val="0"/>
              </a:spcAft>
              <a:buSzPts val="1800"/>
              <a:buChar char="○"/>
            </a:pPr>
            <a:r>
              <a:rPr lang="en" dirty="0"/>
              <a:t>Infants are sensitive to mispronunciation size</a:t>
            </a:r>
            <a:endParaRPr dirty="0"/>
          </a:p>
          <a:p>
            <a:pPr marL="914400" lvl="1" indent="-342900" algn="l" rtl="0">
              <a:spcBef>
                <a:spcPts val="0"/>
              </a:spcBef>
              <a:spcAft>
                <a:spcPts val="0"/>
              </a:spcAft>
              <a:buSzPts val="1800"/>
              <a:buChar char="○"/>
            </a:pPr>
            <a:r>
              <a:rPr lang="en" dirty="0"/>
              <a:t>Mispronunciation sensitivity </a:t>
            </a:r>
            <a:r>
              <a:rPr lang="en-US" dirty="0"/>
              <a:t>decreases with phoneme position in word</a:t>
            </a:r>
          </a:p>
          <a:p>
            <a:pPr lvl="1"/>
            <a:r>
              <a:rPr lang="en-US" dirty="0"/>
              <a:t>Similar sensitivity to consonant and vowel mispronunciations</a:t>
            </a:r>
          </a:p>
          <a:p>
            <a:pPr lvl="2">
              <a:buChar char="○"/>
            </a:pPr>
            <a:r>
              <a:rPr lang="en-US" dirty="0"/>
              <a:t>Increases with age for vowel mispronunciations</a:t>
            </a:r>
          </a:p>
          <a:p>
            <a:pPr lvl="2">
              <a:buChar char="○"/>
            </a:pPr>
            <a:r>
              <a:rPr lang="en-US" dirty="0"/>
              <a:t>Differences depending on language family</a:t>
            </a:r>
          </a:p>
          <a:p>
            <a:pPr lvl="0"/>
            <a:r>
              <a:rPr lang="en-US" dirty="0"/>
              <a:t>Why no developmental change?</a:t>
            </a:r>
          </a:p>
          <a:p>
            <a:pPr lvl="1"/>
            <a:r>
              <a:rPr lang="en-US" dirty="0"/>
              <a:t>Early specificity</a:t>
            </a:r>
          </a:p>
          <a:p>
            <a:pPr lvl="1"/>
            <a:r>
              <a:rPr lang="en-US" dirty="0"/>
              <a:t>Might be due to differences in data analysis approach</a:t>
            </a:r>
          </a:p>
          <a:p>
            <a:pPr lvl="2"/>
            <a:r>
              <a:rPr lang="en-US" dirty="0"/>
              <a:t>Wash out developmental effects</a:t>
            </a:r>
          </a:p>
          <a:p>
            <a:pPr lvl="0">
              <a:spcBef>
                <a:spcPts val="1600"/>
              </a:spcBef>
            </a:pPr>
            <a:r>
              <a:rPr lang="en-US" dirty="0"/>
              <a:t>Influence of choices made for data analysis</a:t>
            </a:r>
          </a:p>
          <a:p>
            <a:pPr lvl="1"/>
            <a:r>
              <a:rPr lang="en-US" dirty="0"/>
              <a:t>Impact the conclusions we draw about developmental change</a:t>
            </a:r>
            <a:endParaRPr dirty="0"/>
          </a:p>
        </p:txBody>
      </p:sp>
    </p:spTree>
    <p:extLst>
      <p:ext uri="{BB962C8B-B14F-4D97-AF65-F5344CB8AC3E}">
        <p14:creationId xmlns:p14="http://schemas.microsoft.com/office/powerpoint/2010/main" val="38918347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pic>
        <p:nvPicPr>
          <p:cNvPr id="1026" name="Google Shape;1026;p108"/>
          <p:cNvPicPr preferRelativeResize="0"/>
          <p:nvPr/>
        </p:nvPicPr>
        <p:blipFill>
          <a:blip r:embed="rId3">
            <a:alphaModFix/>
          </a:blip>
          <a:stretch>
            <a:fillRect/>
          </a:stretch>
        </p:blipFill>
        <p:spPr>
          <a:xfrm>
            <a:off x="133989" y="1171228"/>
            <a:ext cx="1884600" cy="2512800"/>
          </a:xfrm>
          <a:prstGeom prst="rect">
            <a:avLst/>
          </a:prstGeom>
          <a:noFill/>
          <a:ln>
            <a:noFill/>
          </a:ln>
        </p:spPr>
      </p:pic>
      <p:sp>
        <p:nvSpPr>
          <p:cNvPr id="1027" name="Google Shape;1027;p108"/>
          <p:cNvSpPr txBox="1">
            <a:spLocks noGrp="1"/>
          </p:cNvSpPr>
          <p:nvPr>
            <p:ph type="title"/>
          </p:nvPr>
        </p:nvSpPr>
        <p:spPr>
          <a:xfrm>
            <a:off x="133989" y="3818778"/>
            <a:ext cx="188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Dr. Christina Bergmann</a:t>
            </a:r>
            <a:endParaRPr sz="2400"/>
          </a:p>
        </p:txBody>
      </p:sp>
      <p:sp>
        <p:nvSpPr>
          <p:cNvPr id="1028" name="Google Shape;1028;p108"/>
          <p:cNvSpPr txBox="1">
            <a:spLocks noGrp="1"/>
          </p:cNvSpPr>
          <p:nvPr>
            <p:ph type="title"/>
          </p:nvPr>
        </p:nvSpPr>
        <p:spPr>
          <a:xfrm>
            <a:off x="2164454" y="3862528"/>
            <a:ext cx="188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Student Assistant:</a:t>
            </a:r>
            <a:endParaRPr sz="2400" dirty="0"/>
          </a:p>
          <a:p>
            <a:pPr marL="0" lvl="0" indent="0" algn="ctr" rtl="0">
              <a:spcBef>
                <a:spcPts val="0"/>
              </a:spcBef>
              <a:spcAft>
                <a:spcPts val="0"/>
              </a:spcAft>
              <a:buNone/>
            </a:pPr>
            <a:r>
              <a:rPr lang="en" sz="2400" dirty="0"/>
              <a:t>Emelyne</a:t>
            </a:r>
            <a:endParaRPr sz="2400" dirty="0"/>
          </a:p>
        </p:txBody>
      </p:sp>
      <p:pic>
        <p:nvPicPr>
          <p:cNvPr id="1029" name="Google Shape;1029;p108"/>
          <p:cNvPicPr preferRelativeResize="0"/>
          <p:nvPr/>
        </p:nvPicPr>
        <p:blipFill>
          <a:blip r:embed="rId4">
            <a:alphaModFix/>
          </a:blip>
          <a:stretch>
            <a:fillRect/>
          </a:stretch>
        </p:blipFill>
        <p:spPr>
          <a:xfrm>
            <a:off x="4098704" y="2873962"/>
            <a:ext cx="2619375" cy="985465"/>
          </a:xfrm>
          <a:prstGeom prst="rect">
            <a:avLst/>
          </a:prstGeom>
          <a:noFill/>
          <a:ln>
            <a:noFill/>
          </a:ln>
        </p:spPr>
      </p:pic>
      <p:sp>
        <p:nvSpPr>
          <p:cNvPr id="1030" name="Google Shape;1030;p108"/>
          <p:cNvSpPr txBox="1">
            <a:spLocks noGrp="1"/>
          </p:cNvSpPr>
          <p:nvPr>
            <p:ph type="title"/>
          </p:nvPr>
        </p:nvSpPr>
        <p:spPr>
          <a:xfrm>
            <a:off x="4421691" y="3682488"/>
            <a:ext cx="19734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dirty="0"/>
              <a:t>osf.io/nvc8m</a:t>
            </a:r>
            <a:endParaRPr sz="2400" dirty="0"/>
          </a:p>
          <a:p>
            <a:pPr marL="0" lvl="0" indent="0" algn="ctr" rtl="0">
              <a:spcBef>
                <a:spcPts val="0"/>
              </a:spcBef>
              <a:spcAft>
                <a:spcPts val="0"/>
              </a:spcAft>
              <a:buClr>
                <a:srgbClr val="000000"/>
              </a:buClr>
              <a:buSzPts val="1100"/>
              <a:buFont typeface="Arial"/>
              <a:buNone/>
            </a:pPr>
            <a:endParaRPr sz="2400" dirty="0"/>
          </a:p>
        </p:txBody>
      </p:sp>
      <p:pic>
        <p:nvPicPr>
          <p:cNvPr id="1031" name="Google Shape;1031;p108"/>
          <p:cNvPicPr preferRelativeResize="0"/>
          <p:nvPr/>
        </p:nvPicPr>
        <p:blipFill>
          <a:blip r:embed="rId5">
            <a:alphaModFix/>
          </a:blip>
          <a:stretch>
            <a:fillRect/>
          </a:stretch>
        </p:blipFill>
        <p:spPr>
          <a:xfrm>
            <a:off x="6046350" y="3710128"/>
            <a:ext cx="3048000" cy="1019175"/>
          </a:xfrm>
          <a:prstGeom prst="rect">
            <a:avLst/>
          </a:prstGeom>
          <a:noFill/>
          <a:ln>
            <a:noFill/>
          </a:ln>
        </p:spPr>
      </p:pic>
      <p:sp>
        <p:nvSpPr>
          <p:cNvPr id="1032" name="Google Shape;1032;p108"/>
          <p:cNvSpPr txBox="1">
            <a:spLocks noGrp="1"/>
          </p:cNvSpPr>
          <p:nvPr>
            <p:ph type="title"/>
          </p:nvPr>
        </p:nvSpPr>
        <p:spPr>
          <a:xfrm>
            <a:off x="5996700" y="4563837"/>
            <a:ext cx="31473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400" dirty="0"/>
              <a:t>metalab.stanford.edu/</a:t>
            </a:r>
            <a:endParaRPr sz="2400" dirty="0"/>
          </a:p>
          <a:p>
            <a:pPr marL="0" lvl="0" indent="0" algn="ctr" rtl="0">
              <a:spcBef>
                <a:spcPts val="0"/>
              </a:spcBef>
              <a:spcAft>
                <a:spcPts val="0"/>
              </a:spcAft>
              <a:buNone/>
            </a:pPr>
            <a:endParaRPr sz="2400" dirty="0"/>
          </a:p>
        </p:txBody>
      </p:sp>
      <p:pic>
        <p:nvPicPr>
          <p:cNvPr id="1033" name="Google Shape;1033;p108"/>
          <p:cNvPicPr preferRelativeResize="0"/>
          <p:nvPr/>
        </p:nvPicPr>
        <p:blipFill rotWithShape="1">
          <a:blip r:embed="rId6">
            <a:alphaModFix/>
          </a:blip>
          <a:srcRect r="30536"/>
          <a:stretch/>
        </p:blipFill>
        <p:spPr>
          <a:xfrm>
            <a:off x="2231079" y="1188878"/>
            <a:ext cx="1751348" cy="2521250"/>
          </a:xfrm>
          <a:prstGeom prst="rect">
            <a:avLst/>
          </a:prstGeom>
          <a:noFill/>
          <a:ln>
            <a:noFill/>
          </a:ln>
        </p:spPr>
      </p:pic>
      <p:sp>
        <p:nvSpPr>
          <p:cNvPr id="1034" name="Google Shape;1034;p108"/>
          <p:cNvSpPr txBox="1"/>
          <p:nvPr/>
        </p:nvSpPr>
        <p:spPr>
          <a:xfrm>
            <a:off x="5798799" y="1586285"/>
            <a:ext cx="3212289" cy="985465"/>
          </a:xfrm>
          <a:prstGeom prst="rect">
            <a:avLst/>
          </a:prstGeom>
          <a:solidFill>
            <a:srgbClr val="EFEFEF"/>
          </a:solidFill>
          <a:ln w="28575" cap="flat" cmpd="sng">
            <a:solidFill>
              <a:srgbClr val="9FC5E8"/>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Preprint available!</a:t>
            </a:r>
            <a:endParaRPr sz="2400" dirty="0"/>
          </a:p>
          <a:p>
            <a:pPr marL="0" lvl="0" indent="0" algn="ctr" rtl="0">
              <a:spcBef>
                <a:spcPts val="0"/>
              </a:spcBef>
              <a:spcAft>
                <a:spcPts val="0"/>
              </a:spcAft>
              <a:buNone/>
            </a:pPr>
            <a:r>
              <a:rPr lang="en" sz="2400" u="sng" dirty="0">
                <a:solidFill>
                  <a:schemeClr val="hlink"/>
                </a:solidFill>
                <a:hlinkClick r:id="rId7"/>
              </a:rPr>
              <a:t>psyarxiv.com/dze29</a:t>
            </a:r>
            <a:endParaRPr sz="2400" dirty="0"/>
          </a:p>
        </p:txBody>
      </p:sp>
      <p:pic>
        <p:nvPicPr>
          <p:cNvPr id="2" name="Picture 1">
            <a:extLst>
              <a:ext uri="{FF2B5EF4-FFF2-40B4-BE49-F238E27FC236}">
                <a16:creationId xmlns:a16="http://schemas.microsoft.com/office/drawing/2014/main" id="{31270E9C-0A73-4093-8871-53A4A2FC64A7}"/>
              </a:ext>
            </a:extLst>
          </p:cNvPr>
          <p:cNvPicPr>
            <a:picLocks noChangeAspect="1"/>
          </p:cNvPicPr>
          <p:nvPr/>
        </p:nvPicPr>
        <p:blipFill>
          <a:blip r:embed="rId8"/>
          <a:stretch>
            <a:fillRect/>
          </a:stretch>
        </p:blipFill>
        <p:spPr>
          <a:xfrm>
            <a:off x="4194917" y="427099"/>
            <a:ext cx="1495634" cy="2000529"/>
          </a:xfrm>
          <a:prstGeom prst="rect">
            <a:avLst/>
          </a:prstGeom>
        </p:spPr>
      </p:pic>
      <p:sp>
        <p:nvSpPr>
          <p:cNvPr id="13" name="Google Shape;1034;p108">
            <a:extLst>
              <a:ext uri="{FF2B5EF4-FFF2-40B4-BE49-F238E27FC236}">
                <a16:creationId xmlns:a16="http://schemas.microsoft.com/office/drawing/2014/main" id="{D4AAAE6B-A752-45AF-83DF-334F916AA8A6}"/>
              </a:ext>
            </a:extLst>
          </p:cNvPr>
          <p:cNvSpPr txBox="1"/>
          <p:nvPr/>
        </p:nvSpPr>
        <p:spPr>
          <a:xfrm>
            <a:off x="5800095" y="301538"/>
            <a:ext cx="3212289" cy="985465"/>
          </a:xfrm>
          <a:prstGeom prst="rect">
            <a:avLst/>
          </a:prstGeom>
          <a:solidFill>
            <a:srgbClr val="EFEFEF"/>
          </a:solidFill>
          <a:ln w="28575" cap="flat" cmpd="sng">
            <a:solidFill>
              <a:srgbClr val="9FC5E8"/>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400" i="1" dirty="0"/>
              <a:t>Accepted for publication</a:t>
            </a:r>
            <a:endParaRPr sz="2400" i="1"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09"/>
          <p:cNvSpPr/>
          <p:nvPr/>
        </p:nvSpPr>
        <p:spPr>
          <a:xfrm>
            <a:off x="1407175" y="2705200"/>
            <a:ext cx="42459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09"/>
          <p:cNvSpPr/>
          <p:nvPr/>
        </p:nvSpPr>
        <p:spPr>
          <a:xfrm>
            <a:off x="5878175" y="3216250"/>
            <a:ext cx="9462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09"/>
          <p:cNvSpPr/>
          <p:nvPr/>
        </p:nvSpPr>
        <p:spPr>
          <a:xfrm>
            <a:off x="5878175" y="497575"/>
            <a:ext cx="946200" cy="994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09"/>
          <p:cNvSpPr/>
          <p:nvPr/>
        </p:nvSpPr>
        <p:spPr>
          <a:xfrm>
            <a:off x="3555875" y="4634025"/>
            <a:ext cx="946200" cy="327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09"/>
          <p:cNvSpPr txBox="1"/>
          <p:nvPr/>
        </p:nvSpPr>
        <p:spPr>
          <a:xfrm>
            <a:off x="0" y="0"/>
            <a:ext cx="33603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Adapted from Fernald et al., 1998</a:t>
            </a:r>
            <a:endParaRPr/>
          </a:p>
        </p:txBody>
      </p:sp>
      <p:pic>
        <p:nvPicPr>
          <p:cNvPr id="1044" name="Google Shape;1044;p109"/>
          <p:cNvPicPr preferRelativeResize="0"/>
          <p:nvPr/>
        </p:nvPicPr>
        <p:blipFill rotWithShape="1">
          <a:blip r:embed="rId3">
            <a:alphaModFix/>
          </a:blip>
          <a:srcRect l="19953" t="19733" r="63681" b="64007"/>
          <a:stretch/>
        </p:blipFill>
        <p:spPr>
          <a:xfrm>
            <a:off x="130750" y="1143900"/>
            <a:ext cx="4463011" cy="2494190"/>
          </a:xfrm>
          <a:prstGeom prst="rect">
            <a:avLst/>
          </a:prstGeom>
          <a:noFill/>
          <a:ln>
            <a:noFill/>
          </a:ln>
        </p:spPr>
      </p:pic>
      <p:pic>
        <p:nvPicPr>
          <p:cNvPr id="1045" name="Google Shape;1045;p109"/>
          <p:cNvPicPr preferRelativeResize="0"/>
          <p:nvPr/>
        </p:nvPicPr>
        <p:blipFill rotWithShape="1">
          <a:blip r:embed="rId3">
            <a:alphaModFix/>
          </a:blip>
          <a:srcRect l="19953" t="51178" r="63681" b="29720"/>
          <a:stretch/>
        </p:blipFill>
        <p:spPr>
          <a:xfrm>
            <a:off x="4593763" y="1225515"/>
            <a:ext cx="4463011" cy="293001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3733</Words>
  <Application>Microsoft Office PowerPoint</Application>
  <PresentationFormat>On-screen Show (16:9)</PresentationFormat>
  <Paragraphs>460</Paragraphs>
  <Slides>95</Slides>
  <Notes>95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95</vt:i4>
      </vt:variant>
    </vt:vector>
  </HeadingPairs>
  <TitlesOfParts>
    <vt:vector size="97" baseType="lpstr">
      <vt:lpstr>Arial</vt:lpstr>
      <vt:lpstr>Simple Light</vt:lpstr>
      <vt:lpstr>Babies know words, even when they're mispronounced:  A meta-analysis of mispronunciation sensitivity studies</vt:lpstr>
      <vt:lpstr>Babies know words, even when they're mispronounced:  A meta-analysis of mispronunciation sensitivity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Increase</vt:lpstr>
      <vt:lpstr>PowerPoint Presentation</vt:lpstr>
      <vt:lpstr>PowerPoint Presentation</vt:lpstr>
      <vt:lpstr>PowerPoint Presentation</vt:lpstr>
      <vt:lpstr>PowerPoint Presentation</vt:lpstr>
      <vt:lpstr>PowerPoint Presentation</vt:lpstr>
      <vt:lpstr>PowerPoint Presentation</vt:lpstr>
      <vt:lpstr>Data Sample</vt:lpstr>
      <vt:lpstr>Data Sample</vt:lpstr>
      <vt:lpstr>Effect Size calculation</vt:lpstr>
      <vt:lpstr>PowerPoint Presentation</vt:lpstr>
      <vt:lpstr>Effect Size calculation</vt:lpstr>
      <vt:lpstr>Development of Mispronunciation Sensitivity</vt:lpstr>
      <vt:lpstr>Development of Mispronunciation Sensitivity</vt:lpstr>
      <vt:lpstr>Development of Mispronunciation Sensitivity</vt:lpstr>
      <vt:lpstr>PowerPoint Presentation</vt:lpstr>
      <vt:lpstr>PowerPoint Presentation</vt:lpstr>
      <vt:lpstr>Object Identification / Recognition</vt:lpstr>
      <vt:lpstr>Object Identification / Recognition</vt:lpstr>
      <vt:lpstr>Object Identification / Recognition</vt:lpstr>
      <vt:lpstr>Mispronunciation Sensitivity</vt:lpstr>
      <vt:lpstr>Mispronunciation Sensitivity</vt:lpstr>
      <vt:lpstr>Developmental Change: Age Moderator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Mispronunciation size: sensitivity to phonological features</vt:lpstr>
      <vt:lpstr>Mispronunciation size</vt:lpstr>
      <vt:lpstr>Mispronunciation size</vt:lpstr>
      <vt:lpstr>Mispronunciation size</vt:lpstr>
      <vt:lpstr>Mispronunciation position</vt:lpstr>
      <vt:lpstr>Mispronunciation position</vt:lpstr>
      <vt:lpstr>Mispronunciation position</vt:lpstr>
      <vt:lpstr>Mispronunciation position</vt:lpstr>
      <vt:lpstr>Mispronunciation position</vt:lpstr>
      <vt:lpstr>Mispronunciation type: consonants vs. vowels</vt:lpstr>
      <vt:lpstr>Mispronunciation type</vt:lpstr>
      <vt:lpstr>Mispronunciation type</vt:lpstr>
      <vt:lpstr>Mispronunciation type</vt:lpstr>
      <vt:lpstr>PowerPoint Presentation</vt:lpstr>
      <vt:lpstr>Mispronunciation type</vt:lpstr>
      <vt:lpstr>Mispronunciation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Differences in analysis approach</vt:lpstr>
      <vt:lpstr>Differences in analysis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Babies know words, even when they're mispronounced:  A meta-analysis of mispronunciation sensitivity studies</dc:title>
  <cp:lastModifiedBy>Katie Von Holzen</cp:lastModifiedBy>
  <cp:revision>14</cp:revision>
  <dcterms:modified xsi:type="dcterms:W3CDTF">2020-12-03T15:07:43Z</dcterms:modified>
</cp:coreProperties>
</file>